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5"/>
  </p:notesMasterIdLst>
  <p:sldIdLst>
    <p:sldId id="339" r:id="rId2"/>
    <p:sldId id="360" r:id="rId3"/>
    <p:sldId id="378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70" r:id="rId13"/>
    <p:sldId id="377" r:id="rId14"/>
    <p:sldId id="369" r:id="rId15"/>
    <p:sldId id="371" r:id="rId16"/>
    <p:sldId id="373" r:id="rId17"/>
    <p:sldId id="372" r:id="rId18"/>
    <p:sldId id="374" r:id="rId19"/>
    <p:sldId id="375" r:id="rId20"/>
    <p:sldId id="376" r:id="rId21"/>
    <p:sldId id="357" r:id="rId22"/>
    <p:sldId id="358" r:id="rId23"/>
    <p:sldId id="35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2F9ABE01-BB44-42E5-93E8-412266D7A0FB}">
          <p14:sldIdLst>
            <p14:sldId id="339"/>
            <p14:sldId id="360"/>
            <p14:sldId id="378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0"/>
            <p14:sldId id="377"/>
            <p14:sldId id="369"/>
            <p14:sldId id="371"/>
            <p14:sldId id="373"/>
            <p14:sldId id="372"/>
            <p14:sldId id="374"/>
            <p14:sldId id="375"/>
            <p14:sldId id="376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BFBFBF"/>
    <a:srgbClr val="00B050"/>
    <a:srgbClr val="FFFFA8"/>
    <a:srgbClr val="FFFFA3"/>
    <a:srgbClr val="F68C68"/>
    <a:srgbClr val="FFFFFF"/>
    <a:srgbClr val="FFC000"/>
    <a:srgbClr val="AFAFAF"/>
    <a:srgbClr val="7FD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76" autoAdjust="0"/>
    <p:restoredTop sz="88230" autoAdjust="0"/>
  </p:normalViewPr>
  <p:slideViewPr>
    <p:cSldViewPr snapToGrid="0">
      <p:cViewPr>
        <p:scale>
          <a:sx n="100" d="100"/>
          <a:sy n="100" d="100"/>
        </p:scale>
        <p:origin x="605" y="413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&#1050;&#1085;&#1080;&#1075;&#1072;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26267281105992E-2"/>
          <c:y val="5.4580014725382361E-2"/>
          <c:w val="0.84759856630824371"/>
          <c:h val="0.8469816696745164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Лист2!$C$1</c:f>
              <c:strCache>
                <c:ptCount val="1"/>
                <c:pt idx="0">
                  <c:v>Дебит жидкости (И)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Лист2!$A$2:$A$82</c:f>
              <c:numCache>
                <c:formatCode>m/d/yyyy</c:formatCode>
                <c:ptCount val="81"/>
                <c:pt idx="0">
                  <c:v>42125</c:v>
                </c:pt>
                <c:pt idx="1">
                  <c:v>42156</c:v>
                </c:pt>
                <c:pt idx="2">
                  <c:v>42186</c:v>
                </c:pt>
                <c:pt idx="3">
                  <c:v>42217</c:v>
                </c:pt>
                <c:pt idx="4">
                  <c:v>42248</c:v>
                </c:pt>
                <c:pt idx="5">
                  <c:v>42278</c:v>
                </c:pt>
                <c:pt idx="6">
                  <c:v>42309</c:v>
                </c:pt>
                <c:pt idx="7">
                  <c:v>42339</c:v>
                </c:pt>
                <c:pt idx="8">
                  <c:v>42370</c:v>
                </c:pt>
                <c:pt idx="9">
                  <c:v>42401</c:v>
                </c:pt>
                <c:pt idx="10">
                  <c:v>42430</c:v>
                </c:pt>
                <c:pt idx="11">
                  <c:v>42461</c:v>
                </c:pt>
                <c:pt idx="12">
                  <c:v>42491</c:v>
                </c:pt>
                <c:pt idx="13">
                  <c:v>42522</c:v>
                </c:pt>
                <c:pt idx="14">
                  <c:v>42552</c:v>
                </c:pt>
                <c:pt idx="15">
                  <c:v>42583</c:v>
                </c:pt>
                <c:pt idx="16">
                  <c:v>42614</c:v>
                </c:pt>
                <c:pt idx="17">
                  <c:v>42644</c:v>
                </c:pt>
                <c:pt idx="18">
                  <c:v>42675</c:v>
                </c:pt>
                <c:pt idx="19">
                  <c:v>42705</c:v>
                </c:pt>
                <c:pt idx="20">
                  <c:v>42736</c:v>
                </c:pt>
                <c:pt idx="21">
                  <c:v>42767</c:v>
                </c:pt>
                <c:pt idx="22">
                  <c:v>42795</c:v>
                </c:pt>
                <c:pt idx="23">
                  <c:v>42826</c:v>
                </c:pt>
                <c:pt idx="24">
                  <c:v>42856</c:v>
                </c:pt>
                <c:pt idx="25">
                  <c:v>42887</c:v>
                </c:pt>
                <c:pt idx="26">
                  <c:v>42917</c:v>
                </c:pt>
                <c:pt idx="27">
                  <c:v>42948</c:v>
                </c:pt>
                <c:pt idx="28">
                  <c:v>42979</c:v>
                </c:pt>
                <c:pt idx="29">
                  <c:v>43009</c:v>
                </c:pt>
                <c:pt idx="30">
                  <c:v>43040</c:v>
                </c:pt>
                <c:pt idx="31">
                  <c:v>43070</c:v>
                </c:pt>
                <c:pt idx="32">
                  <c:v>43101</c:v>
                </c:pt>
                <c:pt idx="33">
                  <c:v>43132</c:v>
                </c:pt>
                <c:pt idx="34">
                  <c:v>43160</c:v>
                </c:pt>
                <c:pt idx="35">
                  <c:v>43191</c:v>
                </c:pt>
                <c:pt idx="36">
                  <c:v>43221</c:v>
                </c:pt>
                <c:pt idx="37">
                  <c:v>43252</c:v>
                </c:pt>
                <c:pt idx="38">
                  <c:v>43282</c:v>
                </c:pt>
                <c:pt idx="39">
                  <c:v>43313</c:v>
                </c:pt>
                <c:pt idx="40">
                  <c:v>43344</c:v>
                </c:pt>
                <c:pt idx="41">
                  <c:v>43374</c:v>
                </c:pt>
                <c:pt idx="42">
                  <c:v>43405</c:v>
                </c:pt>
                <c:pt idx="43">
                  <c:v>43435</c:v>
                </c:pt>
                <c:pt idx="44">
                  <c:v>43466</c:v>
                </c:pt>
                <c:pt idx="45">
                  <c:v>43497</c:v>
                </c:pt>
                <c:pt idx="46">
                  <c:v>43525</c:v>
                </c:pt>
                <c:pt idx="47">
                  <c:v>43556</c:v>
                </c:pt>
                <c:pt idx="48">
                  <c:v>43586</c:v>
                </c:pt>
                <c:pt idx="49">
                  <c:v>43617</c:v>
                </c:pt>
                <c:pt idx="50">
                  <c:v>43647</c:v>
                </c:pt>
                <c:pt idx="51">
                  <c:v>43678</c:v>
                </c:pt>
                <c:pt idx="52">
                  <c:v>43709</c:v>
                </c:pt>
                <c:pt idx="53">
                  <c:v>43739</c:v>
                </c:pt>
                <c:pt idx="54">
                  <c:v>43770</c:v>
                </c:pt>
                <c:pt idx="55">
                  <c:v>43800</c:v>
                </c:pt>
                <c:pt idx="56">
                  <c:v>43831</c:v>
                </c:pt>
                <c:pt idx="57">
                  <c:v>43862</c:v>
                </c:pt>
                <c:pt idx="58">
                  <c:v>43891</c:v>
                </c:pt>
                <c:pt idx="59">
                  <c:v>43922</c:v>
                </c:pt>
                <c:pt idx="60">
                  <c:v>43952</c:v>
                </c:pt>
                <c:pt idx="61">
                  <c:v>43983</c:v>
                </c:pt>
                <c:pt idx="62">
                  <c:v>44013</c:v>
                </c:pt>
                <c:pt idx="63">
                  <c:v>44044</c:v>
                </c:pt>
                <c:pt idx="64">
                  <c:v>44075</c:v>
                </c:pt>
                <c:pt idx="65">
                  <c:v>44105</c:v>
                </c:pt>
                <c:pt idx="66">
                  <c:v>44136</c:v>
                </c:pt>
                <c:pt idx="67">
                  <c:v>44166</c:v>
                </c:pt>
                <c:pt idx="68">
                  <c:v>44197</c:v>
                </c:pt>
                <c:pt idx="69">
                  <c:v>44228</c:v>
                </c:pt>
                <c:pt idx="70">
                  <c:v>44256</c:v>
                </c:pt>
                <c:pt idx="71">
                  <c:v>44287</c:v>
                </c:pt>
                <c:pt idx="72">
                  <c:v>44317</c:v>
                </c:pt>
                <c:pt idx="73">
                  <c:v>44348</c:v>
                </c:pt>
                <c:pt idx="74">
                  <c:v>44378</c:v>
                </c:pt>
                <c:pt idx="75">
                  <c:v>44409</c:v>
                </c:pt>
                <c:pt idx="76">
                  <c:v>44440</c:v>
                </c:pt>
                <c:pt idx="77">
                  <c:v>44470</c:v>
                </c:pt>
                <c:pt idx="78">
                  <c:v>44501</c:v>
                </c:pt>
                <c:pt idx="79">
                  <c:v>44531</c:v>
                </c:pt>
                <c:pt idx="80">
                  <c:v>44562</c:v>
                </c:pt>
              </c:numCache>
            </c:numRef>
          </c:xVal>
          <c:yVal>
            <c:numRef>
              <c:f>Лист2!$C$2:$C$82</c:f>
              <c:numCache>
                <c:formatCode>General</c:formatCode>
                <c:ptCount val="81"/>
                <c:pt idx="0">
                  <c:v>9504.9390240299999</c:v>
                </c:pt>
                <c:pt idx="1">
                  <c:v>9623.8611929500003</c:v>
                </c:pt>
                <c:pt idx="2">
                  <c:v>9917.5114214000005</c:v>
                </c:pt>
                <c:pt idx="3">
                  <c:v>9828.6149499999992</c:v>
                </c:pt>
                <c:pt idx="4">
                  <c:v>10011.122614509901</c:v>
                </c:pt>
                <c:pt idx="5">
                  <c:v>9659.0471861000005</c:v>
                </c:pt>
                <c:pt idx="6">
                  <c:v>9023.7804913199998</c:v>
                </c:pt>
                <c:pt idx="7">
                  <c:v>9454.0966492700009</c:v>
                </c:pt>
                <c:pt idx="8">
                  <c:v>9218.9191726299996</c:v>
                </c:pt>
                <c:pt idx="9">
                  <c:v>9027.6775776899995</c:v>
                </c:pt>
                <c:pt idx="10">
                  <c:v>8892.4285509799993</c:v>
                </c:pt>
                <c:pt idx="11">
                  <c:v>8789.2253992599908</c:v>
                </c:pt>
                <c:pt idx="12">
                  <c:v>8490.9278975899997</c:v>
                </c:pt>
                <c:pt idx="13">
                  <c:v>8592.8595415399996</c:v>
                </c:pt>
                <c:pt idx="14">
                  <c:v>8850.0318622899995</c:v>
                </c:pt>
                <c:pt idx="15">
                  <c:v>8984.5854187000004</c:v>
                </c:pt>
                <c:pt idx="16">
                  <c:v>8950.4855300599993</c:v>
                </c:pt>
                <c:pt idx="17">
                  <c:v>8819.2015857700007</c:v>
                </c:pt>
                <c:pt idx="18">
                  <c:v>8932.3580197699994</c:v>
                </c:pt>
                <c:pt idx="19">
                  <c:v>9100.1183432500002</c:v>
                </c:pt>
                <c:pt idx="20">
                  <c:v>9214.6443475699998</c:v>
                </c:pt>
                <c:pt idx="21">
                  <c:v>8952.6700675600005</c:v>
                </c:pt>
                <c:pt idx="22">
                  <c:v>9076.7319314899996</c:v>
                </c:pt>
                <c:pt idx="23">
                  <c:v>9090.5412822399994</c:v>
                </c:pt>
                <c:pt idx="24">
                  <c:v>9141.4577627599992</c:v>
                </c:pt>
                <c:pt idx="25">
                  <c:v>9281.8769264599996</c:v>
                </c:pt>
                <c:pt idx="26">
                  <c:v>9294.3625923799991</c:v>
                </c:pt>
                <c:pt idx="27">
                  <c:v>9451.1400156599993</c:v>
                </c:pt>
                <c:pt idx="28">
                  <c:v>9196.6365618199998</c:v>
                </c:pt>
                <c:pt idx="29">
                  <c:v>9055.6523551200007</c:v>
                </c:pt>
                <c:pt idx="30">
                  <c:v>9099.5582632400001</c:v>
                </c:pt>
                <c:pt idx="31">
                  <c:v>8904.19813556999</c:v>
                </c:pt>
                <c:pt idx="32">
                  <c:v>9282.0231948199998</c:v>
                </c:pt>
                <c:pt idx="33">
                  <c:v>9247.8881640899999</c:v>
                </c:pt>
                <c:pt idx="34">
                  <c:v>9298.4464949599896</c:v>
                </c:pt>
                <c:pt idx="35">
                  <c:v>9401.9665499300008</c:v>
                </c:pt>
                <c:pt idx="36">
                  <c:v>9203.6834134199999</c:v>
                </c:pt>
                <c:pt idx="37">
                  <c:v>9012.5624644399995</c:v>
                </c:pt>
                <c:pt idx="38">
                  <c:v>8904.7320842499994</c:v>
                </c:pt>
                <c:pt idx="39">
                  <c:v>9275.6107879600004</c:v>
                </c:pt>
                <c:pt idx="40">
                  <c:v>9127.0703389999999</c:v>
                </c:pt>
                <c:pt idx="41">
                  <c:v>9515.7797667299892</c:v>
                </c:pt>
                <c:pt idx="42">
                  <c:v>9640.9025205399994</c:v>
                </c:pt>
                <c:pt idx="43">
                  <c:v>9597.2635819899897</c:v>
                </c:pt>
                <c:pt idx="44">
                  <c:v>8847.6096735899991</c:v>
                </c:pt>
                <c:pt idx="45">
                  <c:v>9304.6385562600008</c:v>
                </c:pt>
                <c:pt idx="46">
                  <c:v>9078.6139249099997</c:v>
                </c:pt>
                <c:pt idx="47">
                  <c:v>9442.1905219300006</c:v>
                </c:pt>
                <c:pt idx="48">
                  <c:v>9894.3684070299896</c:v>
                </c:pt>
                <c:pt idx="49">
                  <c:v>9530.09734321</c:v>
                </c:pt>
                <c:pt idx="50">
                  <c:v>9567.2974190900004</c:v>
                </c:pt>
                <c:pt idx="51">
                  <c:v>9820.53287438999</c:v>
                </c:pt>
                <c:pt idx="52">
                  <c:v>10107.8010865</c:v>
                </c:pt>
                <c:pt idx="53">
                  <c:v>10191.77115819</c:v>
                </c:pt>
                <c:pt idx="54">
                  <c:v>10709.58823041</c:v>
                </c:pt>
                <c:pt idx="55">
                  <c:v>10741.8236547699</c:v>
                </c:pt>
                <c:pt idx="56">
                  <c:v>10404.01473691</c:v>
                </c:pt>
                <c:pt idx="57">
                  <c:v>10500.18950443</c:v>
                </c:pt>
                <c:pt idx="58">
                  <c:v>10715.34477978</c:v>
                </c:pt>
                <c:pt idx="59">
                  <c:v>11057.23528726</c:v>
                </c:pt>
                <c:pt idx="60">
                  <c:v>10941.2156013399</c:v>
                </c:pt>
                <c:pt idx="61">
                  <c:v>11025.0613431499</c:v>
                </c:pt>
                <c:pt idx="62">
                  <c:v>10526.42681176</c:v>
                </c:pt>
                <c:pt idx="63">
                  <c:v>10939.39449936</c:v>
                </c:pt>
                <c:pt idx="64">
                  <c:v>10739.918080490001</c:v>
                </c:pt>
                <c:pt idx="65">
                  <c:v>10647.12103074</c:v>
                </c:pt>
                <c:pt idx="66">
                  <c:v>10894.19228657</c:v>
                </c:pt>
                <c:pt idx="67">
                  <c:v>10546.02405847</c:v>
                </c:pt>
                <c:pt idx="68">
                  <c:v>11177.235394920001</c:v>
                </c:pt>
                <c:pt idx="69">
                  <c:v>11242.85563688</c:v>
                </c:pt>
                <c:pt idx="70">
                  <c:v>11788.2928444299</c:v>
                </c:pt>
                <c:pt idx="71">
                  <c:v>11996.863631049901</c:v>
                </c:pt>
                <c:pt idx="72">
                  <c:v>12338.77791579</c:v>
                </c:pt>
                <c:pt idx="73">
                  <c:v>11806.607551249999</c:v>
                </c:pt>
                <c:pt idx="74">
                  <c:v>12411.922311959999</c:v>
                </c:pt>
                <c:pt idx="75">
                  <c:v>12543.124181900001</c:v>
                </c:pt>
                <c:pt idx="76">
                  <c:v>12084.023319829999</c:v>
                </c:pt>
                <c:pt idx="77">
                  <c:v>11716.248304770001</c:v>
                </c:pt>
                <c:pt idx="78">
                  <c:v>11383.0098829</c:v>
                </c:pt>
                <c:pt idx="79">
                  <c:v>11038.917707070001</c:v>
                </c:pt>
                <c:pt idx="80">
                  <c:v>11448.046631929999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B1-4624-979C-3A4C6EBAB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211135"/>
        <c:axId val="311224031"/>
      </c:scatterChart>
      <c:scatterChart>
        <c:scatterStyle val="smoothMarker"/>
        <c:varyColors val="0"/>
        <c:ser>
          <c:idx val="2"/>
          <c:order val="1"/>
          <c:tx>
            <c:strRef>
              <c:f>Лист2!$B$1</c:f>
              <c:strCache>
                <c:ptCount val="1"/>
                <c:pt idx="0">
                  <c:v>Дебит нефти (И)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Лист2!$A$2:$A$82</c:f>
              <c:numCache>
                <c:formatCode>m/d/yyyy</c:formatCode>
                <c:ptCount val="81"/>
                <c:pt idx="0">
                  <c:v>42125</c:v>
                </c:pt>
                <c:pt idx="1">
                  <c:v>42156</c:v>
                </c:pt>
                <c:pt idx="2">
                  <c:v>42186</c:v>
                </c:pt>
                <c:pt idx="3">
                  <c:v>42217</c:v>
                </c:pt>
                <c:pt idx="4">
                  <c:v>42248</c:v>
                </c:pt>
                <c:pt idx="5">
                  <c:v>42278</c:v>
                </c:pt>
                <c:pt idx="6">
                  <c:v>42309</c:v>
                </c:pt>
                <c:pt idx="7">
                  <c:v>42339</c:v>
                </c:pt>
                <c:pt idx="8">
                  <c:v>42370</c:v>
                </c:pt>
                <c:pt idx="9">
                  <c:v>42401</c:v>
                </c:pt>
                <c:pt idx="10">
                  <c:v>42430</c:v>
                </c:pt>
                <c:pt idx="11">
                  <c:v>42461</c:v>
                </c:pt>
                <c:pt idx="12">
                  <c:v>42491</c:v>
                </c:pt>
                <c:pt idx="13">
                  <c:v>42522</c:v>
                </c:pt>
                <c:pt idx="14">
                  <c:v>42552</c:v>
                </c:pt>
                <c:pt idx="15">
                  <c:v>42583</c:v>
                </c:pt>
                <c:pt idx="16">
                  <c:v>42614</c:v>
                </c:pt>
                <c:pt idx="17">
                  <c:v>42644</c:v>
                </c:pt>
                <c:pt idx="18">
                  <c:v>42675</c:v>
                </c:pt>
                <c:pt idx="19">
                  <c:v>42705</c:v>
                </c:pt>
                <c:pt idx="20">
                  <c:v>42736</c:v>
                </c:pt>
                <c:pt idx="21">
                  <c:v>42767</c:v>
                </c:pt>
                <c:pt idx="22">
                  <c:v>42795</c:v>
                </c:pt>
                <c:pt idx="23">
                  <c:v>42826</c:v>
                </c:pt>
                <c:pt idx="24">
                  <c:v>42856</c:v>
                </c:pt>
                <c:pt idx="25">
                  <c:v>42887</c:v>
                </c:pt>
                <c:pt idx="26">
                  <c:v>42917</c:v>
                </c:pt>
                <c:pt idx="27">
                  <c:v>42948</c:v>
                </c:pt>
                <c:pt idx="28">
                  <c:v>42979</c:v>
                </c:pt>
                <c:pt idx="29">
                  <c:v>43009</c:v>
                </c:pt>
                <c:pt idx="30">
                  <c:v>43040</c:v>
                </c:pt>
                <c:pt idx="31">
                  <c:v>43070</c:v>
                </c:pt>
                <c:pt idx="32">
                  <c:v>43101</c:v>
                </c:pt>
                <c:pt idx="33">
                  <c:v>43132</c:v>
                </c:pt>
                <c:pt idx="34">
                  <c:v>43160</c:v>
                </c:pt>
                <c:pt idx="35">
                  <c:v>43191</c:v>
                </c:pt>
                <c:pt idx="36">
                  <c:v>43221</c:v>
                </c:pt>
                <c:pt idx="37">
                  <c:v>43252</c:v>
                </c:pt>
                <c:pt idx="38">
                  <c:v>43282</c:v>
                </c:pt>
                <c:pt idx="39">
                  <c:v>43313</c:v>
                </c:pt>
                <c:pt idx="40">
                  <c:v>43344</c:v>
                </c:pt>
                <c:pt idx="41">
                  <c:v>43374</c:v>
                </c:pt>
                <c:pt idx="42">
                  <c:v>43405</c:v>
                </c:pt>
                <c:pt idx="43">
                  <c:v>43435</c:v>
                </c:pt>
                <c:pt idx="44">
                  <c:v>43466</c:v>
                </c:pt>
                <c:pt idx="45">
                  <c:v>43497</c:v>
                </c:pt>
                <c:pt idx="46">
                  <c:v>43525</c:v>
                </c:pt>
                <c:pt idx="47">
                  <c:v>43556</c:v>
                </c:pt>
                <c:pt idx="48">
                  <c:v>43586</c:v>
                </c:pt>
                <c:pt idx="49">
                  <c:v>43617</c:v>
                </c:pt>
                <c:pt idx="50">
                  <c:v>43647</c:v>
                </c:pt>
                <c:pt idx="51">
                  <c:v>43678</c:v>
                </c:pt>
                <c:pt idx="52">
                  <c:v>43709</c:v>
                </c:pt>
                <c:pt idx="53">
                  <c:v>43739</c:v>
                </c:pt>
                <c:pt idx="54">
                  <c:v>43770</c:v>
                </c:pt>
                <c:pt idx="55">
                  <c:v>43800</c:v>
                </c:pt>
                <c:pt idx="56">
                  <c:v>43831</c:v>
                </c:pt>
                <c:pt idx="57">
                  <c:v>43862</c:v>
                </c:pt>
                <c:pt idx="58">
                  <c:v>43891</c:v>
                </c:pt>
                <c:pt idx="59">
                  <c:v>43922</c:v>
                </c:pt>
                <c:pt idx="60">
                  <c:v>43952</c:v>
                </c:pt>
                <c:pt idx="61">
                  <c:v>43983</c:v>
                </c:pt>
                <c:pt idx="62">
                  <c:v>44013</c:v>
                </c:pt>
                <c:pt idx="63">
                  <c:v>44044</c:v>
                </c:pt>
                <c:pt idx="64">
                  <c:v>44075</c:v>
                </c:pt>
                <c:pt idx="65">
                  <c:v>44105</c:v>
                </c:pt>
                <c:pt idx="66">
                  <c:v>44136</c:v>
                </c:pt>
                <c:pt idx="67">
                  <c:v>44166</c:v>
                </c:pt>
                <c:pt idx="68">
                  <c:v>44197</c:v>
                </c:pt>
                <c:pt idx="69">
                  <c:v>44228</c:v>
                </c:pt>
                <c:pt idx="70">
                  <c:v>44256</c:v>
                </c:pt>
                <c:pt idx="71">
                  <c:v>44287</c:v>
                </c:pt>
                <c:pt idx="72">
                  <c:v>44317</c:v>
                </c:pt>
                <c:pt idx="73">
                  <c:v>44348</c:v>
                </c:pt>
                <c:pt idx="74">
                  <c:v>44378</c:v>
                </c:pt>
                <c:pt idx="75">
                  <c:v>44409</c:v>
                </c:pt>
                <c:pt idx="76">
                  <c:v>44440</c:v>
                </c:pt>
                <c:pt idx="77">
                  <c:v>44470</c:v>
                </c:pt>
                <c:pt idx="78">
                  <c:v>44501</c:v>
                </c:pt>
                <c:pt idx="79">
                  <c:v>44531</c:v>
                </c:pt>
                <c:pt idx="80">
                  <c:v>44562</c:v>
                </c:pt>
              </c:numCache>
            </c:numRef>
          </c:xVal>
          <c:yVal>
            <c:numRef>
              <c:f>Лист2!$B$2:$B$82</c:f>
              <c:numCache>
                <c:formatCode>General</c:formatCode>
                <c:ptCount val="81"/>
                <c:pt idx="0">
                  <c:v>2560.5617345700002</c:v>
                </c:pt>
                <c:pt idx="1">
                  <c:v>2699.4055300800001</c:v>
                </c:pt>
                <c:pt idx="2">
                  <c:v>2730.2328941199999</c:v>
                </c:pt>
                <c:pt idx="3">
                  <c:v>2721.7751875200001</c:v>
                </c:pt>
                <c:pt idx="4">
                  <c:v>2709.15023526</c:v>
                </c:pt>
                <c:pt idx="5">
                  <c:v>2692.2955794999998</c:v>
                </c:pt>
                <c:pt idx="6">
                  <c:v>2626.8308759699999</c:v>
                </c:pt>
                <c:pt idx="7">
                  <c:v>2617.0608296700002</c:v>
                </c:pt>
                <c:pt idx="8">
                  <c:v>2581.5572984099999</c:v>
                </c:pt>
                <c:pt idx="9">
                  <c:v>2562.46460415</c:v>
                </c:pt>
                <c:pt idx="10">
                  <c:v>2608.6393608199901</c:v>
                </c:pt>
                <c:pt idx="11">
                  <c:v>2594.9891569299898</c:v>
                </c:pt>
                <c:pt idx="12">
                  <c:v>2515.66272424</c:v>
                </c:pt>
                <c:pt idx="13">
                  <c:v>2540.45961317</c:v>
                </c:pt>
                <c:pt idx="14">
                  <c:v>2639.2691148899999</c:v>
                </c:pt>
                <c:pt idx="15">
                  <c:v>2643.1815804600001</c:v>
                </c:pt>
                <c:pt idx="16">
                  <c:v>2621.6251815299902</c:v>
                </c:pt>
                <c:pt idx="17">
                  <c:v>2688.5454598000001</c:v>
                </c:pt>
                <c:pt idx="18">
                  <c:v>2693.9887365099999</c:v>
                </c:pt>
                <c:pt idx="19">
                  <c:v>2740.3016205200001</c:v>
                </c:pt>
                <c:pt idx="20">
                  <c:v>2815.6796520600001</c:v>
                </c:pt>
                <c:pt idx="21">
                  <c:v>2768.3251623900001</c:v>
                </c:pt>
                <c:pt idx="22">
                  <c:v>2784.0319773299998</c:v>
                </c:pt>
                <c:pt idx="23">
                  <c:v>2803.4521053499998</c:v>
                </c:pt>
                <c:pt idx="24">
                  <c:v>2788.6935325499999</c:v>
                </c:pt>
                <c:pt idx="25">
                  <c:v>2826.1839075900002</c:v>
                </c:pt>
                <c:pt idx="26">
                  <c:v>2898.50841007999</c:v>
                </c:pt>
                <c:pt idx="27">
                  <c:v>2832.8219144699901</c:v>
                </c:pt>
                <c:pt idx="28">
                  <c:v>2856.2650194399998</c:v>
                </c:pt>
                <c:pt idx="29">
                  <c:v>2860.9262565700001</c:v>
                </c:pt>
                <c:pt idx="30">
                  <c:v>2869.9134170999901</c:v>
                </c:pt>
                <c:pt idx="31">
                  <c:v>2812.6075117299902</c:v>
                </c:pt>
                <c:pt idx="32">
                  <c:v>2836.39986391</c:v>
                </c:pt>
                <c:pt idx="33">
                  <c:v>2815.3826402700001</c:v>
                </c:pt>
                <c:pt idx="34">
                  <c:v>2751.0532304399999</c:v>
                </c:pt>
                <c:pt idx="35">
                  <c:v>2757.8248773699902</c:v>
                </c:pt>
                <c:pt idx="36">
                  <c:v>2734.1298271700002</c:v>
                </c:pt>
                <c:pt idx="37">
                  <c:v>2770.6803732599901</c:v>
                </c:pt>
                <c:pt idx="38">
                  <c:v>2796.0864838799998</c:v>
                </c:pt>
                <c:pt idx="39">
                  <c:v>2832.4408652400002</c:v>
                </c:pt>
                <c:pt idx="40">
                  <c:v>2849.4202358100001</c:v>
                </c:pt>
                <c:pt idx="41">
                  <c:v>2864.5002144699902</c:v>
                </c:pt>
                <c:pt idx="42">
                  <c:v>2880.7031836299898</c:v>
                </c:pt>
                <c:pt idx="43">
                  <c:v>2857.56797142</c:v>
                </c:pt>
                <c:pt idx="44">
                  <c:v>2870.6819605099899</c:v>
                </c:pt>
                <c:pt idx="45">
                  <c:v>2890.0200255499999</c:v>
                </c:pt>
                <c:pt idx="46">
                  <c:v>2945.9221350600001</c:v>
                </c:pt>
                <c:pt idx="47">
                  <c:v>2937.47675308</c:v>
                </c:pt>
                <c:pt idx="48">
                  <c:v>2936.0862478499898</c:v>
                </c:pt>
                <c:pt idx="49">
                  <c:v>3021.54752968</c:v>
                </c:pt>
                <c:pt idx="50">
                  <c:v>2994.86744843</c:v>
                </c:pt>
                <c:pt idx="51">
                  <c:v>2991.55853355</c:v>
                </c:pt>
                <c:pt idx="52">
                  <c:v>2913.3819291</c:v>
                </c:pt>
                <c:pt idx="53">
                  <c:v>2842.0456189000001</c:v>
                </c:pt>
                <c:pt idx="54">
                  <c:v>2870.7699795600001</c:v>
                </c:pt>
                <c:pt idx="55">
                  <c:v>2922.7520155499901</c:v>
                </c:pt>
                <c:pt idx="56">
                  <c:v>2904.8911301899998</c:v>
                </c:pt>
                <c:pt idx="57">
                  <c:v>2974.1838144600001</c:v>
                </c:pt>
                <c:pt idx="58">
                  <c:v>3093.3024076299998</c:v>
                </c:pt>
                <c:pt idx="59">
                  <c:v>3294.3166127700001</c:v>
                </c:pt>
                <c:pt idx="60">
                  <c:v>3206.9887766899901</c:v>
                </c:pt>
                <c:pt idx="61">
                  <c:v>3066.0857930400002</c:v>
                </c:pt>
                <c:pt idx="62">
                  <c:v>3085.87393084</c:v>
                </c:pt>
                <c:pt idx="63">
                  <c:v>3139.0469706199901</c:v>
                </c:pt>
                <c:pt idx="64">
                  <c:v>3109.1087395</c:v>
                </c:pt>
                <c:pt idx="65">
                  <c:v>3058.1398344199902</c:v>
                </c:pt>
                <c:pt idx="66">
                  <c:v>3073.1778368499999</c:v>
                </c:pt>
                <c:pt idx="67">
                  <c:v>3142.61325549</c:v>
                </c:pt>
                <c:pt idx="68">
                  <c:v>3113.9467510700001</c:v>
                </c:pt>
                <c:pt idx="69">
                  <c:v>3102.9835633299899</c:v>
                </c:pt>
                <c:pt idx="70">
                  <c:v>3237.6555661299899</c:v>
                </c:pt>
                <c:pt idx="71">
                  <c:v>3114.2208538499999</c:v>
                </c:pt>
                <c:pt idx="72">
                  <c:v>3258.0559412100001</c:v>
                </c:pt>
                <c:pt idx="73">
                  <c:v>2972.6577291200001</c:v>
                </c:pt>
                <c:pt idx="74">
                  <c:v>3202.5599820299999</c:v>
                </c:pt>
                <c:pt idx="75">
                  <c:v>3226.7767281799902</c:v>
                </c:pt>
                <c:pt idx="76">
                  <c:v>2701.8895618799902</c:v>
                </c:pt>
                <c:pt idx="77">
                  <c:v>2887.1848793599902</c:v>
                </c:pt>
                <c:pt idx="78">
                  <c:v>3003.1468166300001</c:v>
                </c:pt>
                <c:pt idx="79">
                  <c:v>3168.7515728600001</c:v>
                </c:pt>
                <c:pt idx="80">
                  <c:v>3133.5604757199999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B1-4624-979C-3A4C6EBAB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198239"/>
        <c:axId val="533540255"/>
      </c:scatterChart>
      <c:valAx>
        <c:axId val="311211135"/>
        <c:scaling>
          <c:orientation val="minMax"/>
          <c:max val="44562"/>
          <c:min val="42125"/>
        </c:scaling>
        <c:delete val="0"/>
        <c:axPos val="b"/>
        <c:numFmt formatCode="[$-419]mmm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72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224031"/>
        <c:crosses val="autoZero"/>
        <c:crossBetween val="midCat"/>
      </c:valAx>
      <c:valAx>
        <c:axId val="311224031"/>
        <c:scaling>
          <c:orientation val="minMax"/>
          <c:max val="16000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pPr>
                <a:r>
                  <a:rPr lang="ru-RU" sz="1400" dirty="0" smtClean="0"/>
                  <a:t>Дебит</a:t>
                </a:r>
                <a:r>
                  <a:rPr lang="en-US" sz="1400" dirty="0" smtClean="0"/>
                  <a:t> </a:t>
                </a:r>
              </a:p>
              <a:p>
                <a:pPr>
                  <a:defRPr sz="1400"/>
                </a:pPr>
                <a:r>
                  <a:rPr lang="ru-RU" sz="1400" dirty="0" err="1" smtClean="0"/>
                  <a:t>жидк</a:t>
                </a:r>
                <a:r>
                  <a:rPr lang="ru-RU" sz="1400" dirty="0" smtClean="0"/>
                  <a:t>. </a:t>
                </a:r>
                <a:r>
                  <a:rPr lang="ru-RU" sz="1400" dirty="0"/>
                  <a:t>(И)</a:t>
                </a:r>
              </a:p>
            </c:rich>
          </c:tx>
          <c:layout>
            <c:manualLayout>
              <c:xMode val="edge"/>
              <c:yMode val="edge"/>
              <c:x val="0.15403552355222544"/>
              <c:y val="0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211135"/>
        <c:crosses val="autoZero"/>
        <c:crossBetween val="midCat"/>
      </c:valAx>
      <c:valAx>
        <c:axId val="533540255"/>
        <c:scaling>
          <c:orientation val="minMax"/>
          <c:max val="3700"/>
          <c:min val="2000"/>
        </c:scaling>
        <c:delete val="0"/>
        <c:axPos val="r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pPr>
                <a:r>
                  <a:rPr lang="ru-RU" sz="1400" dirty="0"/>
                  <a:t>Дебит </a:t>
                </a:r>
                <a:endParaRPr lang="en-US" sz="1400" dirty="0" smtClean="0"/>
              </a:p>
              <a:p>
                <a:pPr>
                  <a:defRPr sz="1400"/>
                </a:pPr>
                <a:r>
                  <a:rPr lang="ru-RU" sz="1400" dirty="0" smtClean="0"/>
                  <a:t>нефти </a:t>
                </a:r>
                <a:r>
                  <a:rPr lang="ru-RU" sz="1400" dirty="0"/>
                  <a:t>(И)</a:t>
                </a:r>
              </a:p>
            </c:rich>
          </c:tx>
          <c:layout>
            <c:manualLayout>
              <c:xMode val="edge"/>
              <c:yMode val="edge"/>
              <c:x val="0.75204812540421739"/>
              <c:y val="0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198239"/>
        <c:crosses val="max"/>
        <c:crossBetween val="midCat"/>
      </c:valAx>
      <c:valAx>
        <c:axId val="311198239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335402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054275999160746"/>
          <c:y val="0.74225328194869278"/>
          <c:w val="0.4603807377253073"/>
          <c:h val="0.144230554004459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Roboto Light" panose="02000000000000000000" pitchFamily="2" charset="0"/>
          <a:ea typeface="Roboto Light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Лист3!$B$2:$B$48</cx:f>
        <cx:lvl ptCount="47" formatCode="Основной">
          <cx:pt idx="0">2.07979576265042</cx:pt>
          <cx:pt idx="1">2.25747333444244</cx:pt>
          <cx:pt idx="2">2.1694313507587202</cx:pt>
          <cx:pt idx="3">1.8661389623217299</cx:pt>
          <cx:pt idx="4">1.6736991191619901</cx:pt>
          <cx:pt idx="5">1.5135773294341599</cx:pt>
          <cx:pt idx="6">1.3323255028823699</cx:pt>
          <cx:pt idx="7">1.58470137709971</cx:pt>
          <cx:pt idx="8">1.56456794778902</cx:pt>
          <cx:pt idx="9">1.3240595121552701</cx:pt>
          <cx:pt idx="10">1.9799117987075301</cx:pt>
          <cx:pt idx="11">1.72384837446632</cx:pt>
          <cx:pt idx="12">1.8937604465537601</cx:pt>
          <cx:pt idx="13">2.0635817216150398</cx:pt>
          <cx:pt idx="14">1.82987240942704</cx:pt>
          <cx:pt idx="15">1.7130512861554501</cx:pt>
          <cx:pt idx="16">1.62416533412436</cx:pt>
          <cx:pt idx="17">1.4737222348313599</cx:pt>
          <cx:pt idx="18">1.5985778889283799</cx:pt>
          <cx:pt idx="19">1.4217202546964001</cx:pt>
          <cx:pt idx="20">1.70953068287907</cx:pt>
          <cx:pt idx="21">2.7250512703318401</cx:pt>
          <cx:pt idx="22">2.9413741580653898</cx:pt>
          <cx:pt idx="23">2.3633661655799498</cx:pt>
          <cx:pt idx="24">0.56298806457682005</cx:pt>
          <cx:pt idx="25">0.54259146631810695</cx:pt>
          <cx:pt idx="26">0.39966538142334201</cx:pt>
          <cx:pt idx="27">0.51659484797231303</cx:pt>
          <cx:pt idx="28">0.19847878926281801</cx:pt>
          <cx:pt idx="29">2.3249733375835802</cx:pt>
          <cx:pt idx="30">0.242541565857291</cx:pt>
          <cx:pt idx="31">0.40248018923068402</cx:pt>
          <cx:pt idx="32">0.26335210205110199</cx:pt>
          <cx:pt idx="33">1.98605450994023</cx:pt>
          <cx:pt idx="34">2.2121148237072901</cx:pt>
          <cx:pt idx="35">0.58345411254371704</cx:pt>
          <cx:pt idx="36">2.6093639714499401</cx:pt>
          <cx:pt idx="37">2.1150671221760202</cx:pt>
          <cx:pt idx="38">1.71892448256069</cx:pt>
          <cx:pt idx="39">2.0779700657627198</cx:pt>
          <cx:pt idx="40">1.9412310624384299</cx:pt>
          <cx:pt idx="41">1.46855518472449</cx:pt>
          <cx:pt idx="42">1.4632245350608999</cx:pt>
          <cx:pt idx="43">1.26837791658388</cx:pt>
          <cx:pt idx="44">1.3209475242389399</cx:pt>
          <cx:pt idx="45">1.59987245116054</cx:pt>
          <cx:pt idx="46">2.06745271720902</cx:pt>
        </cx:lvl>
      </cx:numDim>
    </cx:data>
  </cx:chartData>
  <cx:chart>
    <cx:plotArea>
      <cx:plotAreaRegion>
        <cx:series layoutId="boxWhisker" uniqueId="{E4EE6E11-6A80-4C4B-8DB8-D8D98FB82B1F}">
          <cx:spPr>
            <a:solidFill>
              <a:srgbClr val="00B050"/>
            </a:solidFill>
            <a:ln>
              <a:solidFill>
                <a:srgbClr val="00B05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pPr>
            <a:endParaRPr lang="ru-RU">
              <a:latin typeface="Roboto Light" panose="02000000000000000000" pitchFamily="2" charset="0"/>
              <a:ea typeface="Roboto Light" panose="02000000000000000000" pitchFamily="2" charset="0"/>
            </a:endParaRPr>
          </a:p>
        </cx:txPr>
      </cx:axis>
    </cx:plotArea>
  </cx:chart>
  <cx:spPr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  <cs:bodyPr rot="-60000000" vert="horz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  <cs:bodyPr rot="-60000000" vert="horz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 rot="0" vert="horz"/>
  </cs:title>
  <cs:trendline>
    <cs:lnRef idx="0"/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  <cs:bodyPr rot="-60000000" vert="horz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ACF1FC-FCEE-4114-85E4-017F2812AC3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0953E1-E178-442D-806D-D9A6CA01325E}">
      <dgm:prSet phldrT="[Текст]"/>
      <dgm:spPr/>
      <dgm:t>
        <a:bodyPr/>
        <a:lstStyle/>
        <a:p>
          <a:r>
            <a:rPr lang="ru-RU" dirty="0" smtClean="0"/>
            <a:t>Бурение</a:t>
          </a:r>
          <a:endParaRPr lang="ru-RU" dirty="0"/>
        </a:p>
      </dgm:t>
    </dgm:pt>
    <dgm:pt modelId="{22ED608E-0E8D-469E-9605-8D72ECBFC4CF}" type="parTrans" cxnId="{9E5902E8-FE1F-462D-808B-9C3A526F7730}">
      <dgm:prSet/>
      <dgm:spPr/>
      <dgm:t>
        <a:bodyPr/>
        <a:lstStyle/>
        <a:p>
          <a:endParaRPr lang="ru-RU"/>
        </a:p>
      </dgm:t>
    </dgm:pt>
    <dgm:pt modelId="{24E1E958-998C-47C0-8EC7-23BF781C9E35}" type="sibTrans" cxnId="{9E5902E8-FE1F-462D-808B-9C3A526F7730}">
      <dgm:prSet/>
      <dgm:spPr/>
      <dgm:t>
        <a:bodyPr/>
        <a:lstStyle/>
        <a:p>
          <a:endParaRPr lang="ru-RU"/>
        </a:p>
      </dgm:t>
    </dgm:pt>
    <dgm:pt modelId="{E10A9042-16CE-4E29-9E0E-BE96D62F5BC7}">
      <dgm:prSet phldrT="[Текст]"/>
      <dgm:spPr/>
      <dgm:t>
        <a:bodyPr/>
        <a:lstStyle/>
        <a:p>
          <a:r>
            <a:rPr lang="ru-RU" dirty="0" smtClean="0"/>
            <a:t>ГРП</a:t>
          </a:r>
          <a:endParaRPr lang="ru-RU" dirty="0"/>
        </a:p>
      </dgm:t>
    </dgm:pt>
    <dgm:pt modelId="{F5A5E8E4-B6A9-42F1-B2B6-605845AEFF53}" type="parTrans" cxnId="{7DA037AF-E7D6-41D6-9AE8-3869B7CE3AE0}">
      <dgm:prSet/>
      <dgm:spPr/>
      <dgm:t>
        <a:bodyPr/>
        <a:lstStyle/>
        <a:p>
          <a:endParaRPr lang="ru-RU"/>
        </a:p>
      </dgm:t>
    </dgm:pt>
    <dgm:pt modelId="{7616705A-5341-454B-9FB2-68555088337B}" type="sibTrans" cxnId="{7DA037AF-E7D6-41D6-9AE8-3869B7CE3AE0}">
      <dgm:prSet/>
      <dgm:spPr/>
      <dgm:t>
        <a:bodyPr/>
        <a:lstStyle/>
        <a:p>
          <a:endParaRPr lang="ru-RU"/>
        </a:p>
      </dgm:t>
    </dgm:pt>
    <dgm:pt modelId="{C441BAD3-697F-44E9-8C61-6F62A991F851}">
      <dgm:prSet phldrT="[Текст]"/>
      <dgm:spPr/>
      <dgm:t>
        <a:bodyPr/>
        <a:lstStyle/>
        <a:p>
          <a:r>
            <a:rPr lang="ru-RU" dirty="0" smtClean="0"/>
            <a:t>Работа с пластом(</a:t>
          </a:r>
          <a:r>
            <a:rPr lang="ru-RU" dirty="0" err="1" smtClean="0"/>
            <a:t>дострелы</a:t>
          </a:r>
          <a:r>
            <a:rPr lang="ru-RU" dirty="0" smtClean="0"/>
            <a:t>, отказы)</a:t>
          </a:r>
          <a:endParaRPr lang="ru-RU" dirty="0"/>
        </a:p>
      </dgm:t>
    </dgm:pt>
    <dgm:pt modelId="{6B3D33A0-5BBB-43B2-A1ED-9D872EE20814}" type="parTrans" cxnId="{DEB4475E-C7BC-4585-A346-A7E42C8EE231}">
      <dgm:prSet/>
      <dgm:spPr/>
      <dgm:t>
        <a:bodyPr/>
        <a:lstStyle/>
        <a:p>
          <a:endParaRPr lang="ru-RU"/>
        </a:p>
      </dgm:t>
    </dgm:pt>
    <dgm:pt modelId="{0E17CA4F-FD08-440D-B90A-F5859CB203A0}" type="sibTrans" cxnId="{DEB4475E-C7BC-4585-A346-A7E42C8EE231}">
      <dgm:prSet/>
      <dgm:spPr/>
      <dgm:t>
        <a:bodyPr/>
        <a:lstStyle/>
        <a:p>
          <a:endParaRPr lang="ru-RU"/>
        </a:p>
      </dgm:t>
    </dgm:pt>
    <dgm:pt modelId="{5F517CB6-EE78-4E20-98B5-1B6AE70CF748}">
      <dgm:prSet/>
      <dgm:spPr/>
      <dgm:t>
        <a:bodyPr/>
        <a:lstStyle/>
        <a:p>
          <a:r>
            <a:rPr lang="ru-RU" dirty="0" smtClean="0"/>
            <a:t>Изменение режимов</a:t>
          </a:r>
          <a:endParaRPr lang="ru-RU" dirty="0"/>
        </a:p>
      </dgm:t>
    </dgm:pt>
    <dgm:pt modelId="{8FACAE90-AD48-47B3-ADFB-8DECDBDD576A}" type="parTrans" cxnId="{009A889F-0453-417E-AB81-9D1224B0FD7C}">
      <dgm:prSet/>
      <dgm:spPr/>
      <dgm:t>
        <a:bodyPr/>
        <a:lstStyle/>
        <a:p>
          <a:endParaRPr lang="ru-RU"/>
        </a:p>
      </dgm:t>
    </dgm:pt>
    <dgm:pt modelId="{E39F5C49-B744-49D9-81FF-B0D3A27DECAE}" type="sibTrans" cxnId="{009A889F-0453-417E-AB81-9D1224B0FD7C}">
      <dgm:prSet/>
      <dgm:spPr/>
      <dgm:t>
        <a:bodyPr/>
        <a:lstStyle/>
        <a:p>
          <a:endParaRPr lang="ru-RU"/>
        </a:p>
      </dgm:t>
    </dgm:pt>
    <dgm:pt modelId="{1B75C594-9E79-48EE-9F04-25F0B435749F}" type="pres">
      <dgm:prSet presAssocID="{26ACF1FC-FCEE-4114-85E4-017F2812AC3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02A3AF31-5163-4B97-A394-5D65CDE3FED4}" type="pres">
      <dgm:prSet presAssocID="{26ACF1FC-FCEE-4114-85E4-017F2812AC37}" presName="Name1" presStyleCnt="0"/>
      <dgm:spPr/>
    </dgm:pt>
    <dgm:pt modelId="{C8256458-D69E-466B-A39A-B0F3D41C3D66}" type="pres">
      <dgm:prSet presAssocID="{26ACF1FC-FCEE-4114-85E4-017F2812AC37}" presName="cycle" presStyleCnt="0"/>
      <dgm:spPr/>
    </dgm:pt>
    <dgm:pt modelId="{4DD1A680-7D06-40A3-8528-A27F0D6F852F}" type="pres">
      <dgm:prSet presAssocID="{26ACF1FC-FCEE-4114-85E4-017F2812AC37}" presName="srcNode" presStyleLbl="node1" presStyleIdx="0" presStyleCnt="4"/>
      <dgm:spPr/>
    </dgm:pt>
    <dgm:pt modelId="{B586546A-9C21-4B38-B549-9415CB41362C}" type="pres">
      <dgm:prSet presAssocID="{26ACF1FC-FCEE-4114-85E4-017F2812AC37}" presName="conn" presStyleLbl="parChTrans1D2" presStyleIdx="0" presStyleCnt="1"/>
      <dgm:spPr/>
      <dgm:t>
        <a:bodyPr/>
        <a:lstStyle/>
        <a:p>
          <a:endParaRPr lang="ru-RU"/>
        </a:p>
      </dgm:t>
    </dgm:pt>
    <dgm:pt modelId="{BC75878B-2ED7-4AD9-9C5F-53F9B7EC1297}" type="pres">
      <dgm:prSet presAssocID="{26ACF1FC-FCEE-4114-85E4-017F2812AC37}" presName="extraNode" presStyleLbl="node1" presStyleIdx="0" presStyleCnt="4"/>
      <dgm:spPr/>
    </dgm:pt>
    <dgm:pt modelId="{899CDB50-60C9-4840-AAD2-6F7B4B92DE83}" type="pres">
      <dgm:prSet presAssocID="{26ACF1FC-FCEE-4114-85E4-017F2812AC37}" presName="dstNode" presStyleLbl="node1" presStyleIdx="0" presStyleCnt="4"/>
      <dgm:spPr/>
    </dgm:pt>
    <dgm:pt modelId="{F753A4E7-7973-4060-8E28-DCD51C36D8BF}" type="pres">
      <dgm:prSet presAssocID="{EE0953E1-E178-442D-806D-D9A6CA01325E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03780FC-00B9-4E8A-B7DD-85FA3AF0624C}" type="pres">
      <dgm:prSet presAssocID="{EE0953E1-E178-442D-806D-D9A6CA01325E}" presName="accent_1" presStyleCnt="0"/>
      <dgm:spPr/>
    </dgm:pt>
    <dgm:pt modelId="{E81B284C-203D-4C81-BD61-E3B8786A0FE2}" type="pres">
      <dgm:prSet presAssocID="{EE0953E1-E178-442D-806D-D9A6CA01325E}" presName="accentRepeatNode" presStyleLbl="solidFgAcc1" presStyleIdx="0" presStyleCnt="4"/>
      <dgm:spPr/>
    </dgm:pt>
    <dgm:pt modelId="{A761B648-804C-4D90-AE7B-709E2EA4FF58}" type="pres">
      <dgm:prSet presAssocID="{E10A9042-16CE-4E29-9E0E-BE96D62F5BC7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9A2FE3-9AB2-4DC3-B132-19BC2FE204B5}" type="pres">
      <dgm:prSet presAssocID="{E10A9042-16CE-4E29-9E0E-BE96D62F5BC7}" presName="accent_2" presStyleCnt="0"/>
      <dgm:spPr/>
    </dgm:pt>
    <dgm:pt modelId="{8450154F-AE7C-4034-8805-1DFE8609DCDD}" type="pres">
      <dgm:prSet presAssocID="{E10A9042-16CE-4E29-9E0E-BE96D62F5BC7}" presName="accentRepeatNode" presStyleLbl="solidFgAcc1" presStyleIdx="1" presStyleCnt="4"/>
      <dgm:spPr/>
    </dgm:pt>
    <dgm:pt modelId="{4E769861-E4EA-48EB-8B7B-7A902CC17359}" type="pres">
      <dgm:prSet presAssocID="{C441BAD3-697F-44E9-8C61-6F62A991F85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65128B-4197-4CBD-8E55-78671FA405EA}" type="pres">
      <dgm:prSet presAssocID="{C441BAD3-697F-44E9-8C61-6F62A991F851}" presName="accent_3" presStyleCnt="0"/>
      <dgm:spPr/>
    </dgm:pt>
    <dgm:pt modelId="{ACAC46DE-E2C8-43C7-8EED-2BD5FCD7E094}" type="pres">
      <dgm:prSet presAssocID="{C441BAD3-697F-44E9-8C61-6F62A991F851}" presName="accentRepeatNode" presStyleLbl="solidFgAcc1" presStyleIdx="2" presStyleCnt="4"/>
      <dgm:spPr/>
    </dgm:pt>
    <dgm:pt modelId="{8A6F7716-FDC6-4B14-A7DE-50F76739652D}" type="pres">
      <dgm:prSet presAssocID="{5F517CB6-EE78-4E20-98B5-1B6AE70CF74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5CD259-5C45-4C78-AC88-79D38DD10730}" type="pres">
      <dgm:prSet presAssocID="{5F517CB6-EE78-4E20-98B5-1B6AE70CF748}" presName="accent_4" presStyleCnt="0"/>
      <dgm:spPr/>
    </dgm:pt>
    <dgm:pt modelId="{0BDDE9C7-1484-4B4A-9DA0-72236C45C393}" type="pres">
      <dgm:prSet presAssocID="{5F517CB6-EE78-4E20-98B5-1B6AE70CF748}" presName="accentRepeatNode" presStyleLbl="solidFgAcc1" presStyleIdx="3" presStyleCnt="4"/>
      <dgm:spPr/>
    </dgm:pt>
  </dgm:ptLst>
  <dgm:cxnLst>
    <dgm:cxn modelId="{18BD5958-2945-46F8-A0C7-DB5F999DFCC2}" type="presOf" srcId="{C441BAD3-697F-44E9-8C61-6F62A991F851}" destId="{4E769861-E4EA-48EB-8B7B-7A902CC17359}" srcOrd="0" destOrd="0" presId="urn:microsoft.com/office/officeart/2008/layout/VerticalCurvedList"/>
    <dgm:cxn modelId="{B743FF4A-43AF-4A68-9206-37D2AF648713}" type="presOf" srcId="{26ACF1FC-FCEE-4114-85E4-017F2812AC37}" destId="{1B75C594-9E79-48EE-9F04-25F0B435749F}" srcOrd="0" destOrd="0" presId="urn:microsoft.com/office/officeart/2008/layout/VerticalCurvedList"/>
    <dgm:cxn modelId="{7DA037AF-E7D6-41D6-9AE8-3869B7CE3AE0}" srcId="{26ACF1FC-FCEE-4114-85E4-017F2812AC37}" destId="{E10A9042-16CE-4E29-9E0E-BE96D62F5BC7}" srcOrd="1" destOrd="0" parTransId="{F5A5E8E4-B6A9-42F1-B2B6-605845AEFF53}" sibTransId="{7616705A-5341-454B-9FB2-68555088337B}"/>
    <dgm:cxn modelId="{9E5902E8-FE1F-462D-808B-9C3A526F7730}" srcId="{26ACF1FC-FCEE-4114-85E4-017F2812AC37}" destId="{EE0953E1-E178-442D-806D-D9A6CA01325E}" srcOrd="0" destOrd="0" parTransId="{22ED608E-0E8D-469E-9605-8D72ECBFC4CF}" sibTransId="{24E1E958-998C-47C0-8EC7-23BF781C9E35}"/>
    <dgm:cxn modelId="{DEB4475E-C7BC-4585-A346-A7E42C8EE231}" srcId="{26ACF1FC-FCEE-4114-85E4-017F2812AC37}" destId="{C441BAD3-697F-44E9-8C61-6F62A991F851}" srcOrd="2" destOrd="0" parTransId="{6B3D33A0-5BBB-43B2-A1ED-9D872EE20814}" sibTransId="{0E17CA4F-FD08-440D-B90A-F5859CB203A0}"/>
    <dgm:cxn modelId="{A4DB9FFD-0009-4C14-A4B7-642A4DE64900}" type="presOf" srcId="{24E1E958-998C-47C0-8EC7-23BF781C9E35}" destId="{B586546A-9C21-4B38-B549-9415CB41362C}" srcOrd="0" destOrd="0" presId="urn:microsoft.com/office/officeart/2008/layout/VerticalCurvedList"/>
    <dgm:cxn modelId="{4451B8BA-F8AF-464B-B692-5B2AF2B3257C}" type="presOf" srcId="{5F517CB6-EE78-4E20-98B5-1B6AE70CF748}" destId="{8A6F7716-FDC6-4B14-A7DE-50F76739652D}" srcOrd="0" destOrd="0" presId="urn:microsoft.com/office/officeart/2008/layout/VerticalCurvedList"/>
    <dgm:cxn modelId="{009A889F-0453-417E-AB81-9D1224B0FD7C}" srcId="{26ACF1FC-FCEE-4114-85E4-017F2812AC37}" destId="{5F517CB6-EE78-4E20-98B5-1B6AE70CF748}" srcOrd="3" destOrd="0" parTransId="{8FACAE90-AD48-47B3-ADFB-8DECDBDD576A}" sibTransId="{E39F5C49-B744-49D9-81FF-B0D3A27DECAE}"/>
    <dgm:cxn modelId="{8EF855B0-CEA4-4528-9E33-5D8C5616AF63}" type="presOf" srcId="{EE0953E1-E178-442D-806D-D9A6CA01325E}" destId="{F753A4E7-7973-4060-8E28-DCD51C36D8BF}" srcOrd="0" destOrd="0" presId="urn:microsoft.com/office/officeart/2008/layout/VerticalCurvedList"/>
    <dgm:cxn modelId="{7196EA50-ED49-4CE6-90FB-845DCCADE820}" type="presOf" srcId="{E10A9042-16CE-4E29-9E0E-BE96D62F5BC7}" destId="{A761B648-804C-4D90-AE7B-709E2EA4FF58}" srcOrd="0" destOrd="0" presId="urn:microsoft.com/office/officeart/2008/layout/VerticalCurvedList"/>
    <dgm:cxn modelId="{812A86A6-416F-4AE7-87DB-1DE16EFE4BCD}" type="presParOf" srcId="{1B75C594-9E79-48EE-9F04-25F0B435749F}" destId="{02A3AF31-5163-4B97-A394-5D65CDE3FED4}" srcOrd="0" destOrd="0" presId="urn:microsoft.com/office/officeart/2008/layout/VerticalCurvedList"/>
    <dgm:cxn modelId="{6F1E6FDC-9F53-4880-A375-4CD07F05B792}" type="presParOf" srcId="{02A3AF31-5163-4B97-A394-5D65CDE3FED4}" destId="{C8256458-D69E-466B-A39A-B0F3D41C3D66}" srcOrd="0" destOrd="0" presId="urn:microsoft.com/office/officeart/2008/layout/VerticalCurvedList"/>
    <dgm:cxn modelId="{97D84363-82F6-4B4F-AB46-44553DC79648}" type="presParOf" srcId="{C8256458-D69E-466B-A39A-B0F3D41C3D66}" destId="{4DD1A680-7D06-40A3-8528-A27F0D6F852F}" srcOrd="0" destOrd="0" presId="urn:microsoft.com/office/officeart/2008/layout/VerticalCurvedList"/>
    <dgm:cxn modelId="{58993E0F-2586-428D-9B72-D99502AE1D28}" type="presParOf" srcId="{C8256458-D69E-466B-A39A-B0F3D41C3D66}" destId="{B586546A-9C21-4B38-B549-9415CB41362C}" srcOrd="1" destOrd="0" presId="urn:microsoft.com/office/officeart/2008/layout/VerticalCurvedList"/>
    <dgm:cxn modelId="{390BB5E2-C8CB-4DC9-A254-A1239F180D4B}" type="presParOf" srcId="{C8256458-D69E-466B-A39A-B0F3D41C3D66}" destId="{BC75878B-2ED7-4AD9-9C5F-53F9B7EC1297}" srcOrd="2" destOrd="0" presId="urn:microsoft.com/office/officeart/2008/layout/VerticalCurvedList"/>
    <dgm:cxn modelId="{13DC053D-45B1-4E92-85DD-F7C560B30020}" type="presParOf" srcId="{C8256458-D69E-466B-A39A-B0F3D41C3D66}" destId="{899CDB50-60C9-4840-AAD2-6F7B4B92DE83}" srcOrd="3" destOrd="0" presId="urn:microsoft.com/office/officeart/2008/layout/VerticalCurvedList"/>
    <dgm:cxn modelId="{F456FA05-BB7F-4CF5-87D7-CF93B4D8EBC8}" type="presParOf" srcId="{02A3AF31-5163-4B97-A394-5D65CDE3FED4}" destId="{F753A4E7-7973-4060-8E28-DCD51C36D8BF}" srcOrd="1" destOrd="0" presId="urn:microsoft.com/office/officeart/2008/layout/VerticalCurvedList"/>
    <dgm:cxn modelId="{7325E921-6036-4291-BD09-B4E7DCDDE557}" type="presParOf" srcId="{02A3AF31-5163-4B97-A394-5D65CDE3FED4}" destId="{A03780FC-00B9-4E8A-B7DD-85FA3AF0624C}" srcOrd="2" destOrd="0" presId="urn:microsoft.com/office/officeart/2008/layout/VerticalCurvedList"/>
    <dgm:cxn modelId="{EFF6C2FA-A954-46DF-8CC3-FC6AB73B0B29}" type="presParOf" srcId="{A03780FC-00B9-4E8A-B7DD-85FA3AF0624C}" destId="{E81B284C-203D-4C81-BD61-E3B8786A0FE2}" srcOrd="0" destOrd="0" presId="urn:microsoft.com/office/officeart/2008/layout/VerticalCurvedList"/>
    <dgm:cxn modelId="{DF7EF2A5-8660-42F9-A7A7-A53EAA6B1617}" type="presParOf" srcId="{02A3AF31-5163-4B97-A394-5D65CDE3FED4}" destId="{A761B648-804C-4D90-AE7B-709E2EA4FF58}" srcOrd="3" destOrd="0" presId="urn:microsoft.com/office/officeart/2008/layout/VerticalCurvedList"/>
    <dgm:cxn modelId="{FB7F0FA8-B032-456A-BE9B-1AE0BC3C3775}" type="presParOf" srcId="{02A3AF31-5163-4B97-A394-5D65CDE3FED4}" destId="{389A2FE3-9AB2-4DC3-B132-19BC2FE204B5}" srcOrd="4" destOrd="0" presId="urn:microsoft.com/office/officeart/2008/layout/VerticalCurvedList"/>
    <dgm:cxn modelId="{63C9CA50-C008-4208-8539-E1B24E0D3508}" type="presParOf" srcId="{389A2FE3-9AB2-4DC3-B132-19BC2FE204B5}" destId="{8450154F-AE7C-4034-8805-1DFE8609DCDD}" srcOrd="0" destOrd="0" presId="urn:microsoft.com/office/officeart/2008/layout/VerticalCurvedList"/>
    <dgm:cxn modelId="{2F94F405-CD07-4C99-80FB-208B87E9CA09}" type="presParOf" srcId="{02A3AF31-5163-4B97-A394-5D65CDE3FED4}" destId="{4E769861-E4EA-48EB-8B7B-7A902CC17359}" srcOrd="5" destOrd="0" presId="urn:microsoft.com/office/officeart/2008/layout/VerticalCurvedList"/>
    <dgm:cxn modelId="{FABB71AA-0145-4B72-A813-743FBE8C7DEC}" type="presParOf" srcId="{02A3AF31-5163-4B97-A394-5D65CDE3FED4}" destId="{3565128B-4197-4CBD-8E55-78671FA405EA}" srcOrd="6" destOrd="0" presId="urn:microsoft.com/office/officeart/2008/layout/VerticalCurvedList"/>
    <dgm:cxn modelId="{0702DE7E-7D47-4317-857F-DB159F298F8C}" type="presParOf" srcId="{3565128B-4197-4CBD-8E55-78671FA405EA}" destId="{ACAC46DE-E2C8-43C7-8EED-2BD5FCD7E094}" srcOrd="0" destOrd="0" presId="urn:microsoft.com/office/officeart/2008/layout/VerticalCurvedList"/>
    <dgm:cxn modelId="{0D5D8F1B-8285-491F-93C8-4523B244D6A3}" type="presParOf" srcId="{02A3AF31-5163-4B97-A394-5D65CDE3FED4}" destId="{8A6F7716-FDC6-4B14-A7DE-50F76739652D}" srcOrd="7" destOrd="0" presId="urn:microsoft.com/office/officeart/2008/layout/VerticalCurvedList"/>
    <dgm:cxn modelId="{8040A290-3DA3-45B8-A955-17005BF50866}" type="presParOf" srcId="{02A3AF31-5163-4B97-A394-5D65CDE3FED4}" destId="{215CD259-5C45-4C78-AC88-79D38DD10730}" srcOrd="8" destOrd="0" presId="urn:microsoft.com/office/officeart/2008/layout/VerticalCurvedList"/>
    <dgm:cxn modelId="{840F0AFB-836B-4BBA-8AA6-444BC56387A9}" type="presParOf" srcId="{215CD259-5C45-4C78-AC88-79D38DD10730}" destId="{0BDDE9C7-1484-4B4A-9DA0-72236C45C3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86546A-9C21-4B38-B549-9415CB41362C}">
      <dsp:nvSpPr>
        <dsp:cNvPr id="0" name=""/>
        <dsp:cNvSpPr/>
      </dsp:nvSpPr>
      <dsp:spPr>
        <a:xfrm>
          <a:off x="-5041102" y="-575148"/>
          <a:ext cx="6003543" cy="6003543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3A4E7-7973-4060-8E28-DCD51C36D8BF}">
      <dsp:nvSpPr>
        <dsp:cNvPr id="0" name=""/>
        <dsp:cNvSpPr/>
      </dsp:nvSpPr>
      <dsp:spPr>
        <a:xfrm>
          <a:off x="503963" y="539979"/>
          <a:ext cx="3001722" cy="685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77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Бурение</a:t>
          </a:r>
          <a:endParaRPr lang="ru-RU" sz="1400" kern="1200" dirty="0"/>
        </a:p>
      </dsp:txBody>
      <dsp:txXfrm>
        <a:off x="503963" y="539979"/>
        <a:ext cx="3001722" cy="685955"/>
      </dsp:txXfrm>
    </dsp:sp>
    <dsp:sp modelId="{E81B284C-203D-4C81-BD61-E3B8786A0FE2}">
      <dsp:nvSpPr>
        <dsp:cNvPr id="0" name=""/>
        <dsp:cNvSpPr/>
      </dsp:nvSpPr>
      <dsp:spPr>
        <a:xfrm>
          <a:off x="75241" y="454234"/>
          <a:ext cx="857443" cy="857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1B648-804C-4D90-AE7B-709E2EA4FF58}">
      <dsp:nvSpPr>
        <dsp:cNvPr id="0" name=""/>
        <dsp:cNvSpPr/>
      </dsp:nvSpPr>
      <dsp:spPr>
        <a:xfrm>
          <a:off x="897237" y="1569089"/>
          <a:ext cx="2608448" cy="685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77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ГРП</a:t>
          </a:r>
          <a:endParaRPr lang="ru-RU" sz="1400" kern="1200" dirty="0"/>
        </a:p>
      </dsp:txBody>
      <dsp:txXfrm>
        <a:off x="897237" y="1569089"/>
        <a:ext cx="2608448" cy="685955"/>
      </dsp:txXfrm>
    </dsp:sp>
    <dsp:sp modelId="{8450154F-AE7C-4034-8805-1DFE8609DCDD}">
      <dsp:nvSpPr>
        <dsp:cNvPr id="0" name=""/>
        <dsp:cNvSpPr/>
      </dsp:nvSpPr>
      <dsp:spPr>
        <a:xfrm>
          <a:off x="468515" y="1483345"/>
          <a:ext cx="857443" cy="857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69861-E4EA-48EB-8B7B-7A902CC17359}">
      <dsp:nvSpPr>
        <dsp:cNvPr id="0" name=""/>
        <dsp:cNvSpPr/>
      </dsp:nvSpPr>
      <dsp:spPr>
        <a:xfrm>
          <a:off x="897237" y="2598200"/>
          <a:ext cx="2608448" cy="685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77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Работа с пластом(</a:t>
          </a:r>
          <a:r>
            <a:rPr lang="ru-RU" sz="1400" kern="1200" dirty="0" err="1" smtClean="0"/>
            <a:t>дострелы</a:t>
          </a:r>
          <a:r>
            <a:rPr lang="ru-RU" sz="1400" kern="1200" dirty="0" smtClean="0"/>
            <a:t>, отказы)</a:t>
          </a:r>
          <a:endParaRPr lang="ru-RU" sz="1400" kern="1200" dirty="0"/>
        </a:p>
      </dsp:txBody>
      <dsp:txXfrm>
        <a:off x="897237" y="2598200"/>
        <a:ext cx="2608448" cy="685955"/>
      </dsp:txXfrm>
    </dsp:sp>
    <dsp:sp modelId="{ACAC46DE-E2C8-43C7-8EED-2BD5FCD7E094}">
      <dsp:nvSpPr>
        <dsp:cNvPr id="0" name=""/>
        <dsp:cNvSpPr/>
      </dsp:nvSpPr>
      <dsp:spPr>
        <a:xfrm>
          <a:off x="468515" y="2512456"/>
          <a:ext cx="857443" cy="857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F7716-FDC6-4B14-A7DE-50F76739652D}">
      <dsp:nvSpPr>
        <dsp:cNvPr id="0" name=""/>
        <dsp:cNvSpPr/>
      </dsp:nvSpPr>
      <dsp:spPr>
        <a:xfrm>
          <a:off x="503963" y="3627311"/>
          <a:ext cx="3001722" cy="685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77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Изменение режимов</a:t>
          </a:r>
          <a:endParaRPr lang="ru-RU" sz="1400" kern="1200" dirty="0"/>
        </a:p>
      </dsp:txBody>
      <dsp:txXfrm>
        <a:off x="503963" y="3627311"/>
        <a:ext cx="3001722" cy="685955"/>
      </dsp:txXfrm>
    </dsp:sp>
    <dsp:sp modelId="{0BDDE9C7-1484-4B4A-9DA0-72236C45C393}">
      <dsp:nvSpPr>
        <dsp:cNvPr id="0" name=""/>
        <dsp:cNvSpPr/>
      </dsp:nvSpPr>
      <dsp:spPr>
        <a:xfrm>
          <a:off x="75241" y="3541567"/>
          <a:ext cx="857443" cy="857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365BD-1947-453F-B852-A93111E445D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E5F93-6580-4194-9929-5F8807604E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Сократить</a:t>
            </a:r>
            <a:r>
              <a:rPr lang="ru-RU" baseline="0" dirty="0" smtClean="0"/>
              <a:t> текст</a:t>
            </a:r>
          </a:p>
          <a:p>
            <a:pPr defTabSz="944575"/>
            <a:r>
              <a:rPr lang="ru-RU" baseline="0" dirty="0" smtClean="0"/>
              <a:t>Можно добавить символов</a:t>
            </a:r>
          </a:p>
          <a:p>
            <a:pPr defTabSz="944575"/>
            <a:endParaRPr lang="ru-RU" baseline="0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Эффективное использование Дизайнера моделей основано на эффективном использовании инструментов автоматизации задач (</a:t>
            </a:r>
            <a:r>
              <a:rPr lang="en-US" dirty="0" smtClean="0"/>
              <a:t>WORKFLOW)</a:t>
            </a:r>
            <a:endParaRPr lang="ru-RU" dirty="0" smtClean="0"/>
          </a:p>
          <a:p>
            <a:r>
              <a:rPr lang="ru-RU" dirty="0" smtClean="0"/>
              <a:t>Единообразие!!!!!</a:t>
            </a:r>
          </a:p>
          <a:p>
            <a:r>
              <a:rPr lang="ru-RU" b="1" dirty="0" smtClean="0"/>
              <a:t>Концепция и проблематика (убрать лишнее)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Использования концепции </a:t>
            </a:r>
            <a:r>
              <a:rPr lang="en-US" dirty="0" smtClean="0"/>
              <a:t>LOW-CODING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Универсальность применяемых алгоритмов внутри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Необходимость тиражирования методик и технологий</a:t>
            </a:r>
          </a:p>
          <a:p>
            <a:endParaRPr lang="ru-RU" dirty="0" smtClean="0"/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5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Пузырь с данными,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превращение в некое подобие БД.</a:t>
            </a:r>
          </a:p>
          <a:p>
            <a:pPr defTabSz="944575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 схема с форматами загружаемых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91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Начало слайда это завершение предыдущего слайда.</a:t>
            </a:r>
          </a:p>
          <a:p>
            <a:pPr defTabSz="944575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Ворфлоу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расписываем в 3 пункта. Визуализация атрибутов, карты и многоугольников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91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Начало слайда это завершение предыдущего слайда.</a:t>
            </a:r>
          </a:p>
          <a:p>
            <a:pPr defTabSz="944575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Ворфлоу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расписываем в 3 пункта. Визуализация атрибутов, карты и многоугольников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468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Пузырь с данными,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превращение в некое подобие БД.</a:t>
            </a:r>
          </a:p>
          <a:p>
            <a:pPr defTabSz="944575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 схема с форматами загружаемых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092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! Тут сборка</a:t>
            </a:r>
            <a:r>
              <a:rPr lang="ru-RU" baseline="0" dirty="0" smtClean="0"/>
              <a:t> данных по скважинам по таблицам добычи, закачки и ГДИ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90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! Тут сборка</a:t>
            </a:r>
            <a:r>
              <a:rPr lang="ru-RU" baseline="0" dirty="0" smtClean="0"/>
              <a:t> данных по скважинам по таблицам добычи, закачки и ГДИ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024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! Тут сборка</a:t>
            </a:r>
            <a:r>
              <a:rPr lang="ru-RU" baseline="0" dirty="0" smtClean="0"/>
              <a:t> данных по скважинам по таблицам добычи, закачки и ГДИ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315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Разделить</a:t>
            </a:r>
            <a:r>
              <a:rPr lang="ru-RU" baseline="0" dirty="0" smtClean="0"/>
              <a:t> на 2 слайда</a:t>
            </a:r>
          </a:p>
          <a:p>
            <a:pPr defTabSz="944575"/>
            <a:r>
              <a:rPr lang="ru-RU" baseline="0" dirty="0" smtClean="0"/>
              <a:t>1 концепция сценария, чем он полезен и где он нужен</a:t>
            </a:r>
          </a:p>
          <a:p>
            <a:pPr defTabSz="944575"/>
            <a:r>
              <a:rPr lang="ru-RU" baseline="0" dirty="0" smtClean="0"/>
              <a:t>2 Примеры </a:t>
            </a:r>
            <a:r>
              <a:rPr lang="ru-RU" baseline="0" dirty="0" err="1" smtClean="0"/>
              <a:t>испльзования</a:t>
            </a:r>
            <a:r>
              <a:rPr lang="ru-RU" baseline="0" dirty="0" smtClean="0"/>
              <a:t> сценариев при формировании прогнозов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11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Разделить</a:t>
            </a:r>
            <a:r>
              <a:rPr lang="ru-RU" baseline="0" dirty="0" smtClean="0"/>
              <a:t> на 2 слайда</a:t>
            </a:r>
          </a:p>
          <a:p>
            <a:pPr defTabSz="944575"/>
            <a:r>
              <a:rPr lang="ru-RU" baseline="0" dirty="0" smtClean="0"/>
              <a:t>1 концепция сценария, чем он полезен и где он нужен</a:t>
            </a:r>
          </a:p>
          <a:p>
            <a:pPr defTabSz="944575"/>
            <a:r>
              <a:rPr lang="ru-RU" baseline="0" dirty="0" smtClean="0"/>
              <a:t>2 Примеры </a:t>
            </a:r>
            <a:r>
              <a:rPr lang="ru-RU" baseline="0" dirty="0" err="1" smtClean="0"/>
              <a:t>испльзования</a:t>
            </a:r>
            <a:r>
              <a:rPr lang="ru-RU" baseline="0" dirty="0" smtClean="0"/>
              <a:t> сценариев при формировании прогнозов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76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68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Сократить</a:t>
            </a:r>
            <a:r>
              <a:rPr lang="ru-RU" baseline="0" dirty="0" smtClean="0"/>
              <a:t> текст</a:t>
            </a:r>
          </a:p>
          <a:p>
            <a:pPr defTabSz="944575"/>
            <a:r>
              <a:rPr lang="ru-RU" baseline="0" dirty="0" smtClean="0"/>
              <a:t>Можно добавить символов</a:t>
            </a:r>
          </a:p>
          <a:p>
            <a:pPr defTabSz="944575"/>
            <a:endParaRPr lang="ru-RU" baseline="0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Эффективное использование Дизайнера моделей основано на эффективном использовании инструментов автоматизации задач (</a:t>
            </a:r>
            <a:r>
              <a:rPr lang="en-US" dirty="0" smtClean="0"/>
              <a:t>WORKFLOW)</a:t>
            </a:r>
            <a:endParaRPr lang="ru-RU" dirty="0" smtClean="0"/>
          </a:p>
          <a:p>
            <a:r>
              <a:rPr lang="ru-RU" dirty="0" smtClean="0"/>
              <a:t>Единообразие!!!!!</a:t>
            </a:r>
          </a:p>
          <a:p>
            <a:r>
              <a:rPr lang="ru-RU" b="1" dirty="0" smtClean="0"/>
              <a:t>Концепция и проблематика (убрать лишнее)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Использования концепции </a:t>
            </a:r>
            <a:r>
              <a:rPr lang="en-US" dirty="0" smtClean="0"/>
              <a:t>LOW-CODING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Универсальность применяемых алгоритмов внутри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Необходимость тиражирования методик и технологий</a:t>
            </a:r>
          </a:p>
          <a:p>
            <a:endParaRPr lang="ru-RU" dirty="0" smtClean="0"/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119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242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362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74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Сократить</a:t>
            </a:r>
            <a:r>
              <a:rPr lang="ru-RU" baseline="0" dirty="0" smtClean="0"/>
              <a:t> текст</a:t>
            </a:r>
          </a:p>
          <a:p>
            <a:pPr defTabSz="944575"/>
            <a:r>
              <a:rPr lang="ru-RU" baseline="0" dirty="0" smtClean="0"/>
              <a:t>Можно добавить символов</a:t>
            </a:r>
          </a:p>
          <a:p>
            <a:pPr defTabSz="944575"/>
            <a:endParaRPr lang="ru-RU" baseline="0" dirty="0" smtClean="0"/>
          </a:p>
          <a:p>
            <a:endParaRPr lang="ru-RU" dirty="0" smtClean="0"/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781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!добавить пиктограммы </a:t>
            </a:r>
          </a:p>
          <a:p>
            <a:pPr defTabSz="944575"/>
            <a:r>
              <a:rPr lang="ru-RU" dirty="0" smtClean="0"/>
              <a:t>!много пустого места</a:t>
            </a:r>
            <a:r>
              <a:rPr lang="ru-RU" baseline="0" dirty="0" smtClean="0"/>
              <a:t> 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Работа</a:t>
            </a:r>
            <a:r>
              <a:rPr lang="ru-RU" baseline="0" dirty="0" smtClean="0"/>
              <a:t> с переменными</a:t>
            </a:r>
          </a:p>
          <a:p>
            <a:pPr defTabSz="944575"/>
            <a:r>
              <a:rPr lang="ru-RU" baseline="0" dirty="0" smtClean="0"/>
              <a:t>Работа с пользовательским годом и его прозрачная генерация</a:t>
            </a:r>
          </a:p>
          <a:p>
            <a:pPr defTabSz="944575"/>
            <a:r>
              <a:rPr lang="ru-RU" baseline="0" dirty="0" smtClean="0"/>
              <a:t>Работа с входными выходными переменными</a:t>
            </a:r>
          </a:p>
          <a:p>
            <a:pPr defTabSz="944575"/>
            <a:r>
              <a:rPr lang="en-US" dirty="0" smtClean="0"/>
              <a:t>Workflow </a:t>
            </a:r>
            <a:r>
              <a:rPr lang="ru-RU" dirty="0" smtClean="0"/>
              <a:t>не равно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41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Сократить</a:t>
            </a:r>
            <a:r>
              <a:rPr lang="ru-RU" baseline="0" dirty="0" smtClean="0"/>
              <a:t> текст</a:t>
            </a:r>
          </a:p>
          <a:p>
            <a:pPr defTabSz="944575"/>
            <a:r>
              <a:rPr lang="ru-RU" baseline="0" dirty="0" smtClean="0"/>
              <a:t>Можно добавить символов</a:t>
            </a:r>
          </a:p>
          <a:p>
            <a:pPr defTabSz="944575"/>
            <a:endParaRPr lang="ru-RU" baseline="0" dirty="0" smtClean="0"/>
          </a:p>
          <a:p>
            <a:endParaRPr lang="ru-RU" dirty="0" smtClean="0"/>
          </a:p>
          <a:p>
            <a:r>
              <a:rPr lang="ru-RU" dirty="0" smtClean="0"/>
              <a:t>Эффективное использование Дизайнера моделей основано на эффективном использовании инструментов автоматизации задач (</a:t>
            </a:r>
            <a:r>
              <a:rPr lang="en-US" dirty="0" smtClean="0"/>
              <a:t>WORKFLOW)</a:t>
            </a:r>
            <a:endParaRPr lang="ru-RU" dirty="0" smtClean="0"/>
          </a:p>
          <a:p>
            <a:r>
              <a:rPr lang="ru-RU" dirty="0" smtClean="0"/>
              <a:t>Единообразие!!!!!</a:t>
            </a:r>
          </a:p>
          <a:p>
            <a:r>
              <a:rPr lang="ru-RU" b="1" dirty="0" smtClean="0"/>
              <a:t>Концепция и проблематика (убрать лишнее)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Использования концепции </a:t>
            </a:r>
            <a:r>
              <a:rPr lang="en-US" dirty="0" smtClean="0"/>
              <a:t>LOW-CODING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Универсальность применяемых алгоритмов внутри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Необходимость тиражирования методик и технологий</a:t>
            </a:r>
          </a:p>
          <a:p>
            <a:endParaRPr lang="ru-RU" dirty="0" smtClean="0"/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28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Сократить</a:t>
            </a:r>
            <a:r>
              <a:rPr lang="ru-RU" baseline="0" dirty="0" smtClean="0"/>
              <a:t> текст</a:t>
            </a:r>
          </a:p>
          <a:p>
            <a:pPr defTabSz="944575"/>
            <a:r>
              <a:rPr lang="ru-RU" baseline="0" dirty="0" smtClean="0"/>
              <a:t>Можно добавить символов</a:t>
            </a:r>
          </a:p>
          <a:p>
            <a:pPr defTabSz="944575"/>
            <a:endParaRPr lang="ru-RU" baseline="0" dirty="0" smtClean="0"/>
          </a:p>
          <a:p>
            <a:r>
              <a:rPr lang="ru-RU" dirty="0" smtClean="0"/>
              <a:t>Эффективное использование Дизайнера моделей основано на эффективном использовании инструментов автоматизации задач (</a:t>
            </a:r>
            <a:r>
              <a:rPr lang="en-US" dirty="0" smtClean="0"/>
              <a:t>WORKFLOW)</a:t>
            </a:r>
            <a:endParaRPr lang="ru-RU" dirty="0" smtClean="0"/>
          </a:p>
          <a:p>
            <a:r>
              <a:rPr lang="ru-RU" dirty="0" smtClean="0"/>
              <a:t>Единообразие!!!!!</a:t>
            </a:r>
          </a:p>
          <a:p>
            <a:endParaRPr lang="ru-RU" dirty="0" smtClean="0"/>
          </a:p>
          <a:p>
            <a:r>
              <a:rPr lang="ru-RU" b="1" dirty="0" smtClean="0"/>
              <a:t>Концепция и проблематика (убрать лишнее)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Использования концепции </a:t>
            </a:r>
            <a:r>
              <a:rPr lang="en-US" dirty="0" smtClean="0"/>
              <a:t>LOW-CODING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Универсальность применяемых алгоритмов внутри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Необходимость тиражирования методик и технологий</a:t>
            </a:r>
          </a:p>
          <a:p>
            <a:endParaRPr lang="ru-RU" dirty="0" smtClean="0"/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92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Задача-обрезание</a:t>
            </a:r>
            <a:r>
              <a:rPr lang="ru-RU" baseline="0" dirty="0" smtClean="0"/>
              <a:t> сетки в целевых местах.</a:t>
            </a:r>
          </a:p>
          <a:p>
            <a:r>
              <a:rPr lang="ru-RU" baseline="0" dirty="0" smtClean="0"/>
              <a:t>Концентрируем мысль на обрезании по единому многоугольнику, в конце добавляем, что не ограничиваемся одним, а можем это сделать итеративно</a:t>
            </a:r>
          </a:p>
          <a:p>
            <a:r>
              <a:rPr lang="ru-RU" baseline="0" dirty="0" smtClean="0"/>
              <a:t>Гидродинамик получает инструмент для манипулирования сеткой </a:t>
            </a:r>
          </a:p>
          <a:p>
            <a:endParaRPr lang="ru-RU" baseline="0" dirty="0" smtClean="0"/>
          </a:p>
          <a:p>
            <a:r>
              <a:rPr lang="ru-RU" baseline="0" dirty="0" smtClean="0"/>
              <a:t>Г: я не придумал что еще добавить вторым слайдом про обрезание. Как будто тут все сказано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66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 схема вместо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принтскринов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944575"/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Основа это задача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944575"/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Переделать графики результатов на единый график с последующим дополнением</a:t>
            </a:r>
          </a:p>
          <a:p>
            <a:pPr defTabSz="944575"/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Иконки по эффекту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972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Пузырь с данными,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превращение в некое подобие БД.</a:t>
            </a:r>
          </a:p>
          <a:p>
            <a:pPr defTabSz="944575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 схема с форматами загружаемых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382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45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18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9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15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49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67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22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57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13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71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09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5288D-E110-4E17-B435-968F7143B998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8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60.png"/><Relationship Id="rId4" Type="http://schemas.microsoft.com/office/2007/relationships/hdphoto" Target="../media/hdphoto1.wdp"/><Relationship Id="rId9" Type="http://schemas.microsoft.com/office/2014/relationships/chartEx" Target="../charts/chartEx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0"/>
            <a:ext cx="44259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99160"/>
            <a:ext cx="12192000" cy="1384601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Расширение возможностей по анализу разработки и результатов моделирования с использованием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WORKFLOW 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в дизайнере моделей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5" y="5256677"/>
            <a:ext cx="1798635" cy="82027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0" y="405723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Авторы: </a:t>
            </a:r>
          </a:p>
          <a:p>
            <a:endParaRPr lang="ru-RU" sz="1600" kern="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  <a:cs typeface="Arial" panose="020B0604020202020204" pitchFamily="34" charset="0"/>
            </a:endParaRP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Файзрахманов Галим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Ведущий инженер Отдела №1 Сектора </a:t>
            </a:r>
            <a:r>
              <a:rPr lang="ru-RU" sz="16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ГГМиР</a:t>
            </a:r>
            <a:endParaRPr lang="ru-RU" sz="1600" kern="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  <a:cs typeface="Arial" panose="020B0604020202020204" pitchFamily="34" charset="0"/>
            </a:endParaRP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Центр моделирования, ПАО «Татнефть», г. Альметьевск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 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Вафин Альберт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Главный специалист по моделированию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Рок Флоу </a:t>
            </a:r>
            <a:r>
              <a:rPr lang="ru-RU" sz="16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Динамикс</a:t>
            </a:r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, г. Уфа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4" y="2423979"/>
            <a:ext cx="11524339" cy="0"/>
          </a:xfrm>
          <a:prstGeom prst="line">
            <a:avLst/>
          </a:prstGeom>
          <a:ln w="31750">
            <a:solidFill>
              <a:srgbClr val="F0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2162629" y="3921473"/>
            <a:ext cx="10038897" cy="0"/>
          </a:xfrm>
          <a:prstGeom prst="line">
            <a:avLst/>
          </a:prstGeom>
          <a:ln w="31750">
            <a:solidFill>
              <a:srgbClr val="009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91087" y="3933327"/>
            <a:ext cx="55009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Апрель, </a:t>
            </a:r>
            <a:r>
              <a:rPr lang="ru-RU" sz="1600" kern="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</a:t>
            </a:r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endParaRPr lang="en-US" sz="1600" kern="0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4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/>
        </p:nvSpPr>
        <p:spPr>
          <a:xfrm rot="5400000">
            <a:off x="4558699" y="1565989"/>
            <a:ext cx="2937388" cy="3149410"/>
          </a:xfrm>
          <a:prstGeom prst="homePlate">
            <a:avLst>
              <a:gd name="adj" fmla="val 15120"/>
            </a:avLst>
          </a:prstGeom>
          <a:solidFill>
            <a:srgbClr val="BFBFB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7" name="Прямоугольник 196"/>
          <p:cNvSpPr/>
          <p:nvPr/>
        </p:nvSpPr>
        <p:spPr>
          <a:xfrm>
            <a:off x="-161824" y="2563087"/>
            <a:ext cx="627664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900" b="1" dirty="0" smtClean="0">
                <a:solidFill>
                  <a:srgbClr val="DDDDDD"/>
                </a:solidFill>
                <a:latin typeface="Montserrat" pitchFamily="2" charset="-52"/>
                <a:cs typeface="Arial" panose="020B0604020202020204" pitchFamily="34" charset="0"/>
              </a:rPr>
              <a:t>БД</a:t>
            </a:r>
            <a:endParaRPr lang="ru-RU" sz="19900" dirty="0">
              <a:solidFill>
                <a:srgbClr val="DDDDDD"/>
              </a:solidFill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10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531596" y="4772538"/>
            <a:ext cx="3017124" cy="17806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95906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использование в проекте произвольных видов промысловой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Создание промысловой базы внутри проекта дизайнера моделей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65" name="Рисунок 64"/>
          <p:cNvPicPr>
            <a:picLocks noChangeAspect="1"/>
          </p:cNvPicPr>
          <p:nvPr/>
        </p:nvPicPr>
        <p:blipFill rotWithShape="1">
          <a:blip r:embed="rId5"/>
          <a:srcRect l="18504" r="37740"/>
          <a:stretch/>
        </p:blipFill>
        <p:spPr>
          <a:xfrm>
            <a:off x="4526876" y="4816286"/>
            <a:ext cx="2193100" cy="1697429"/>
          </a:xfrm>
          <a:prstGeom prst="rect">
            <a:avLst/>
          </a:prstGeom>
        </p:spPr>
      </p:pic>
      <p:sp>
        <p:nvSpPr>
          <p:cNvPr id="138" name="Стрелка вправо 137"/>
          <p:cNvSpPr/>
          <p:nvPr/>
        </p:nvSpPr>
        <p:spPr>
          <a:xfrm>
            <a:off x="3626580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384549" y="1716752"/>
            <a:ext cx="3128595" cy="4855498"/>
            <a:chOff x="461581" y="1716752"/>
            <a:chExt cx="3128595" cy="4855498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480798" y="1716752"/>
              <a:ext cx="3068804" cy="4855498"/>
              <a:chOff x="480798" y="1716752"/>
              <a:chExt cx="3068804" cy="4855498"/>
            </a:xfrm>
          </p:grpSpPr>
          <p:grpSp>
            <p:nvGrpSpPr>
              <p:cNvPr id="175" name="Группа 174"/>
              <p:cNvGrpSpPr/>
              <p:nvPr/>
            </p:nvGrpSpPr>
            <p:grpSpPr>
              <a:xfrm>
                <a:off x="480798" y="5172138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6" name="Овал 175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7" name="Овал 176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8" name="Прямая соединительная линия 177"/>
                <p:cNvCxnSpPr>
                  <a:stCxn id="177" idx="2"/>
                  <a:endCxn id="176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Прямая соединительная линия 178"/>
                <p:cNvCxnSpPr>
                  <a:stCxn id="177" idx="6"/>
                  <a:endCxn id="176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Группа 163"/>
              <p:cNvGrpSpPr/>
              <p:nvPr/>
            </p:nvGrpSpPr>
            <p:grpSpPr>
              <a:xfrm>
                <a:off x="480798" y="402034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1" name="Овал 170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2" name="Овал 17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3" name="Прямая соединительная линия 172"/>
                <p:cNvCxnSpPr>
                  <a:stCxn id="172" idx="2"/>
                  <a:endCxn id="171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Прямая соединительная линия 173"/>
                <p:cNvCxnSpPr>
                  <a:stCxn id="172" idx="6"/>
                  <a:endCxn id="171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Группа 151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54" name="Овал 153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5" name="Овал 154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56" name="Прямая соединительная линия 155"/>
                <p:cNvCxnSpPr>
                  <a:stCxn id="155" idx="2"/>
                  <a:endCxn id="154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Прямая соединительная линия 156"/>
                <p:cNvCxnSpPr>
                  <a:stCxn id="155" idx="6"/>
                  <a:endCxn id="154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Группа 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47" name="Овал 146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" name="Овал 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7" name="Прямая соединительная линия 6"/>
                <p:cNvCxnSpPr>
                  <a:stCxn id="2" idx="2"/>
                  <a:endCxn id="147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Прямая соединительная линия 149"/>
                <p:cNvCxnSpPr>
                  <a:stCxn id="2" idx="6"/>
                  <a:endCxn id="147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Полилиния 11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3" name="Полилиния 182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4" name="Полилиния 183"/>
              <p:cNvSpPr/>
              <p:nvPr/>
            </p:nvSpPr>
            <p:spPr>
              <a:xfrm>
                <a:off x="508507" y="4609388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6" name="Полилиния 185"/>
              <p:cNvSpPr/>
              <p:nvPr/>
            </p:nvSpPr>
            <p:spPr>
              <a:xfrm>
                <a:off x="502157" y="5759173"/>
                <a:ext cx="299720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90" name="Прямоугольник 189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ТЕХ.РЕЖИМ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2" name="Прямоугольник 191"/>
            <p:cNvSpPr/>
            <p:nvPr/>
          </p:nvSpPr>
          <p:spPr>
            <a:xfrm>
              <a:off x="744823" y="462700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     ГТМ      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3" name="Прямоугольник 192"/>
            <p:cNvSpPr/>
            <p:nvPr/>
          </p:nvSpPr>
          <p:spPr>
            <a:xfrm>
              <a:off x="461581" y="5552659"/>
              <a:ext cx="3128595" cy="813077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2139362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    ГДИС И ПГИ    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5821519" y="4834158"/>
            <a:ext cx="1790356" cy="475424"/>
            <a:chOff x="6762027" y="1879007"/>
            <a:chExt cx="1790356" cy="475424"/>
          </a:xfrm>
        </p:grpSpPr>
        <p:sp>
          <p:nvSpPr>
            <p:cNvPr id="198" name="Прямоугольник 197"/>
            <p:cNvSpPr/>
            <p:nvPr/>
          </p:nvSpPr>
          <p:spPr>
            <a:xfrm>
              <a:off x="6821232" y="1886227"/>
              <a:ext cx="1627208" cy="468204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762027" y="1879007"/>
              <a:ext cx="1790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Выбор файлов </a:t>
              </a:r>
            </a:p>
            <a:p>
              <a:r>
                <a:rPr lang="ru-RU" sz="1200" dirty="0" smtClean="0">
                  <a:latin typeface="Montserrat" pitchFamily="2" charset="-52"/>
                </a:rPr>
                <a:t>для загрузки</a:t>
              </a:r>
              <a:endParaRPr lang="ru-RU" sz="1200" dirty="0">
                <a:latin typeface="Montserrat" pitchFamily="2" charset="-52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802362" y="5401785"/>
            <a:ext cx="1951205" cy="506373"/>
            <a:chOff x="6742870" y="2446634"/>
            <a:chExt cx="1951205" cy="506373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6821232" y="2446634"/>
              <a:ext cx="1627443" cy="506373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742870" y="2456505"/>
              <a:ext cx="1951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Первичная обработки данных</a:t>
              </a:r>
              <a:endParaRPr lang="ru-RU" sz="1200" dirty="0">
                <a:latin typeface="Montserrat" pitchFamily="2" charset="-52"/>
              </a:endParaRPr>
            </a:p>
          </p:txBody>
        </p:sp>
      </p:grpSp>
      <p:sp>
        <p:nvSpPr>
          <p:cNvPr id="199" name="Стрелка вниз 198"/>
          <p:cNvSpPr/>
          <p:nvPr/>
        </p:nvSpPr>
        <p:spPr>
          <a:xfrm>
            <a:off x="7293906" y="5247215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5821519" y="5823567"/>
            <a:ext cx="1978193" cy="613745"/>
            <a:chOff x="6762027" y="2868416"/>
            <a:chExt cx="1978193" cy="613745"/>
          </a:xfrm>
        </p:grpSpPr>
        <p:sp>
          <p:nvSpPr>
            <p:cNvPr id="204" name="Прямоугольник 203"/>
            <p:cNvSpPr/>
            <p:nvPr/>
          </p:nvSpPr>
          <p:spPr>
            <a:xfrm>
              <a:off x="6824899" y="3030830"/>
              <a:ext cx="1623776" cy="45133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762027" y="2997342"/>
              <a:ext cx="1978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Сохранение в дизайнер моделей</a:t>
              </a:r>
              <a:endParaRPr lang="ru-RU" sz="1200" dirty="0">
                <a:latin typeface="Montserrat" pitchFamily="2" charset="-52"/>
              </a:endParaRPr>
            </a:p>
          </p:txBody>
        </p:sp>
        <p:sp>
          <p:nvSpPr>
            <p:cNvPr id="205" name="Стрелка вниз 204"/>
            <p:cNvSpPr/>
            <p:nvPr/>
          </p:nvSpPr>
          <p:spPr>
            <a:xfrm>
              <a:off x="8236380" y="2868416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9" name="Прямоугольник 208"/>
          <p:cNvSpPr/>
          <p:nvPr/>
        </p:nvSpPr>
        <p:spPr>
          <a:xfrm>
            <a:off x="8309360" y="1671997"/>
            <a:ext cx="3700279" cy="1400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Таким образом получаем: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Структурированную базу данных по проекту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Возможность оценить статистику по данным</a:t>
            </a:r>
            <a:endParaRPr lang="ru-RU" sz="15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309360" y="3116864"/>
            <a:ext cx="3700279" cy="3350677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Стрелка вправо 210"/>
          <p:cNvSpPr/>
          <p:nvPr/>
        </p:nvSpPr>
        <p:spPr>
          <a:xfrm>
            <a:off x="7729971" y="3909875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455198" y="2004627"/>
            <a:ext cx="3022092" cy="904986"/>
          </a:xfrm>
          <a:prstGeom prst="rect">
            <a:avLst/>
          </a:prstGeom>
          <a:noFill/>
        </p:spPr>
        <p:txBody>
          <a:bodyPr wrap="square">
            <a:prstTxWarp prst="textArchDown">
              <a:avLst>
                <a:gd name="adj" fmla="val 1729238"/>
              </a:avLst>
            </a:prstTxWarp>
            <a:spAutoFit/>
          </a:bodyPr>
          <a:lstStyle/>
          <a:p>
            <a:pPr algn="ctr"/>
            <a:r>
              <a:rPr lang="ru-RU" sz="5400" dirty="0" smtClean="0">
                <a:latin typeface="Montserrat" pitchFamily="2" charset="-52"/>
                <a:cs typeface="Arial" panose="020B0604020202020204" pitchFamily="34" charset="0"/>
              </a:rPr>
              <a:t>ХИМ. АНАЛИЗ ВОДЫ</a:t>
            </a:r>
            <a:endParaRPr lang="ru-RU" sz="5400" dirty="0">
              <a:latin typeface="Montserrat" pitchFamily="2" charset="-52"/>
              <a:cs typeface="Arial" panose="020B060402020202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4541919" y="1792933"/>
            <a:ext cx="907772" cy="965200"/>
            <a:chOff x="4824033" y="3110359"/>
            <a:chExt cx="907772" cy="965200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4" name="Прямоугольник 3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Прямоугольник 69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1" name="Прямоугольник 70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 7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3" name="Прямоугольник 72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4" name="Прямоугольник 73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Прямоугольник 74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Прямоугольник 75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7" name="Прямоугольник 76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8" name="Прямоугольник 77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9" name="Прямоугольник 78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0" name="Прямоугольник 79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Прямоугольник с одним вырезанным углом 2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CSV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5583316" y="1795455"/>
            <a:ext cx="907772" cy="965200"/>
            <a:chOff x="4824033" y="3110359"/>
            <a:chExt cx="907772" cy="965200"/>
          </a:xfrm>
        </p:grpSpPr>
        <p:grpSp>
          <p:nvGrpSpPr>
            <p:cNvPr id="84" name="Группа 83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87" name="Прямоугольник 8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8" name="Прямоугольник 8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9" name="Прямоугольник 8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Прямоугольник 89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1" name="Прямоугольник 90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2" name="Прямоугольник 91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3" name="Прямоугольник 92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5" name="Прямоугольник 94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6" name="Прямоугольник 95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7" name="Прямоугольник 96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9" name="Прямоугольник 98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0" name="Прямоугольник 99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85" name="Прямоугольник с одним вырезанным углом 8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XLSX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6636935" y="1805012"/>
            <a:ext cx="907772" cy="965200"/>
            <a:chOff x="4824033" y="3110359"/>
            <a:chExt cx="907772" cy="965200"/>
          </a:xfrm>
        </p:grpSpPr>
        <p:grpSp>
          <p:nvGrpSpPr>
            <p:cNvPr id="104" name="Группа 103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07" name="Прямоугольник 10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Прямоугольник 10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9" name="Прямоугольник 10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 11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4" name="Прямоугольник 113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 114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 115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 116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 117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 118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 119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 120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5" name="Прямоугольник с одним вырезанным углом 10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DBF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4552480" y="3006099"/>
            <a:ext cx="907772" cy="965200"/>
            <a:chOff x="4824033" y="3110359"/>
            <a:chExt cx="907772" cy="965200"/>
          </a:xfrm>
        </p:grpSpPr>
        <p:grpSp>
          <p:nvGrpSpPr>
            <p:cNvPr id="123" name="Группа 122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27" name="Прямоугольник 12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8" name="Прямоугольник 12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рямоугольник 12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 129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 130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Прямоугольник 131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Прямоугольник 132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 133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5" name="Прямоугольник 134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Прямоугольник 138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0" name="Прямоугольник 139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1" name="Прямоугольник 140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5" name="Прямоугольник с одним вырезанным углом 12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SQL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42" name="Группа 141"/>
          <p:cNvGrpSpPr/>
          <p:nvPr/>
        </p:nvGrpSpPr>
        <p:grpSpPr>
          <a:xfrm>
            <a:off x="5609628" y="3013095"/>
            <a:ext cx="907772" cy="965200"/>
            <a:chOff x="4824033" y="3110359"/>
            <a:chExt cx="907772" cy="965200"/>
          </a:xfrm>
        </p:grpSpPr>
        <p:grpSp>
          <p:nvGrpSpPr>
            <p:cNvPr id="143" name="Группа 142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46" name="Прямоугольник 145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8" name="Прямоугольник 14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9" name="Прямоугольник 14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1" name="Прямоугольник 150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3" name="Прямоугольник 152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8" name="Прямоугольник 157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9" name="Прямоугольник 158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0" name="Прямоугольник 159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1" name="Прямоугольник 160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2" name="Прямоугольник 161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3" name="Прямоугольник 162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5" name="Прямоугольник 164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4" name="Прямоугольник с одним вырезанным углом 143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TXT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66" name="Группа 165"/>
          <p:cNvGrpSpPr/>
          <p:nvPr/>
        </p:nvGrpSpPr>
        <p:grpSpPr>
          <a:xfrm>
            <a:off x="6647762" y="3023037"/>
            <a:ext cx="907772" cy="965200"/>
            <a:chOff x="4824033" y="3110359"/>
            <a:chExt cx="907772" cy="965200"/>
          </a:xfrm>
        </p:grpSpPr>
        <p:grpSp>
          <p:nvGrpSpPr>
            <p:cNvPr id="167" name="Группа 166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70" name="Прямоугольник 169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0" name="Прямоугольник 179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1" name="Прямоугольник 180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2" name="Прямоугольник 18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5" name="Прямоугольник 184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7" name="Прямоугольник 186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9" name="Прямоугольник 188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1" name="Прямоугольник 190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4" name="Прямоугольник 193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5" name="Прямоугольник 194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6" name="Прямоугольник 195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6" name="Прямоугольник 205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68" name="Прямоугольник с одним вырезанным углом 167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XML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505" y="3130299"/>
            <a:ext cx="3528373" cy="3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6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207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9" y="3877292"/>
            <a:ext cx="686073" cy="68607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11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/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использование в проекте произвольных видов промысловой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Создание промысловой базы внутри проекта дизайнера моделей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623" y="1816869"/>
            <a:ext cx="4185637" cy="4623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8"/>
          <a:srcRect b="50758"/>
          <a:stretch/>
        </p:blipFill>
        <p:spPr>
          <a:xfrm>
            <a:off x="8054138" y="1816868"/>
            <a:ext cx="3874525" cy="15285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0" name="Группа 209"/>
          <p:cNvGrpSpPr/>
          <p:nvPr/>
        </p:nvGrpSpPr>
        <p:grpSpPr>
          <a:xfrm>
            <a:off x="359299" y="1779342"/>
            <a:ext cx="2520589" cy="1858851"/>
            <a:chOff x="480798" y="1716752"/>
            <a:chExt cx="3068804" cy="2551907"/>
          </a:xfrm>
        </p:grpSpPr>
        <p:grpSp>
          <p:nvGrpSpPr>
            <p:cNvPr id="212" name="Группа 211"/>
            <p:cNvGrpSpPr/>
            <p:nvPr/>
          </p:nvGrpSpPr>
          <p:grpSpPr>
            <a:xfrm>
              <a:off x="480798" y="1716752"/>
              <a:ext cx="3068804" cy="2551907"/>
              <a:chOff x="480798" y="1716752"/>
              <a:chExt cx="3068804" cy="2551907"/>
            </a:xfrm>
          </p:grpSpPr>
          <p:grpSp>
            <p:nvGrpSpPr>
              <p:cNvPr id="219" name="Группа 218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229" name="Овал 228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30" name="Овал 229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31" name="Прямая соединительная линия 230"/>
                <p:cNvCxnSpPr>
                  <a:stCxn id="230" idx="2"/>
                  <a:endCxn id="229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Прямая соединительная линия 231"/>
                <p:cNvCxnSpPr>
                  <a:stCxn id="230" idx="6"/>
                  <a:endCxn id="229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Группа 21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225" name="Овал 224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6" name="Овал 225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27" name="Прямая соединительная линия 226"/>
                <p:cNvCxnSpPr>
                  <a:stCxn id="226" idx="2"/>
                  <a:endCxn id="225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Прямая соединительная линия 227"/>
                <p:cNvCxnSpPr>
                  <a:stCxn id="226" idx="6"/>
                  <a:endCxn id="225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Полилиния 220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2" name="Полилиния 221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13" name="Прямоугольник 212"/>
            <p:cNvSpPr/>
            <p:nvPr/>
          </p:nvSpPr>
          <p:spPr>
            <a:xfrm>
              <a:off x="664754" y="228272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ДОБЫЧА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214" name="Прямоугольник 213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ДАВЛЕНИЕ</a:t>
              </a:r>
            </a:p>
          </p:txBody>
        </p:sp>
      </p:grpSp>
      <p:sp>
        <p:nvSpPr>
          <p:cNvPr id="26" name="Плюс 25"/>
          <p:cNvSpPr/>
          <p:nvPr/>
        </p:nvSpPr>
        <p:spPr>
          <a:xfrm>
            <a:off x="1146836" y="3743099"/>
            <a:ext cx="921789" cy="921789"/>
          </a:xfrm>
          <a:prstGeom prst="mathPlus">
            <a:avLst>
              <a:gd name="adj1" fmla="val 1015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 26"/>
          <p:cNvSpPr/>
          <p:nvPr/>
        </p:nvSpPr>
        <p:spPr>
          <a:xfrm>
            <a:off x="2856160" y="3491477"/>
            <a:ext cx="832794" cy="1403804"/>
          </a:xfrm>
          <a:prstGeom prst="mathEqual">
            <a:avLst>
              <a:gd name="adj1" fmla="val 9234"/>
              <a:gd name="adj2" fmla="val 1176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54" name="Группа 253"/>
          <p:cNvGrpSpPr/>
          <p:nvPr/>
        </p:nvGrpSpPr>
        <p:grpSpPr>
          <a:xfrm>
            <a:off x="286125" y="4741291"/>
            <a:ext cx="2572938" cy="493686"/>
            <a:chOff x="6762027" y="1886227"/>
            <a:chExt cx="2739531" cy="493686"/>
          </a:xfrm>
        </p:grpSpPr>
        <p:sp>
          <p:nvSpPr>
            <p:cNvPr id="255" name="Прямоугольник 254"/>
            <p:cNvSpPr/>
            <p:nvPr/>
          </p:nvSpPr>
          <p:spPr>
            <a:xfrm>
              <a:off x="6821232" y="1886227"/>
              <a:ext cx="2680326" cy="493686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762027" y="1918248"/>
              <a:ext cx="2539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Сглаживание пластовых и забойных давлений</a:t>
              </a:r>
              <a:endParaRPr lang="ru-RU" sz="1200" dirty="0">
                <a:latin typeface="Montserrat" pitchFamily="2" charset="-52"/>
              </a:endParaRPr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299511" y="5171719"/>
            <a:ext cx="2559554" cy="642588"/>
            <a:chOff x="6762686" y="2445981"/>
            <a:chExt cx="2666228" cy="642588"/>
          </a:xfrm>
        </p:grpSpPr>
        <p:sp>
          <p:nvSpPr>
            <p:cNvPr id="259" name="Прямоугольник 258"/>
            <p:cNvSpPr/>
            <p:nvPr/>
          </p:nvSpPr>
          <p:spPr>
            <a:xfrm>
              <a:off x="6805891" y="2630748"/>
              <a:ext cx="2623023" cy="45782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762686" y="2625072"/>
              <a:ext cx="2644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Расчет коэффициента продуктивности</a:t>
              </a:r>
              <a:endParaRPr lang="ru-RU" sz="1200" dirty="0">
                <a:latin typeface="Montserrat" pitchFamily="2" charset="-52"/>
              </a:endParaRPr>
            </a:p>
          </p:txBody>
        </p:sp>
        <p:sp>
          <p:nvSpPr>
            <p:cNvPr id="261" name="Стрелка вниз 260"/>
            <p:cNvSpPr/>
            <p:nvPr/>
          </p:nvSpPr>
          <p:spPr>
            <a:xfrm>
              <a:off x="9206667" y="2445981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2" name="Группа 261"/>
          <p:cNvGrpSpPr/>
          <p:nvPr/>
        </p:nvGrpSpPr>
        <p:grpSpPr>
          <a:xfrm>
            <a:off x="286129" y="5976418"/>
            <a:ext cx="2552488" cy="463497"/>
            <a:chOff x="6796005" y="3030830"/>
            <a:chExt cx="1622457" cy="463497"/>
          </a:xfrm>
        </p:grpSpPr>
        <p:sp>
          <p:nvSpPr>
            <p:cNvPr id="263" name="Прямоугольник 262"/>
            <p:cNvSpPr/>
            <p:nvPr/>
          </p:nvSpPr>
          <p:spPr>
            <a:xfrm>
              <a:off x="6824898" y="3030830"/>
              <a:ext cx="1593564" cy="456257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6796005" y="3032662"/>
              <a:ext cx="1515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Отбраковка данных и расчет статистики </a:t>
              </a:r>
              <a:endParaRPr lang="ru-RU" sz="1200" dirty="0">
                <a:latin typeface="Montserrat" pitchFamily="2" charset="-52"/>
              </a:endParaRPr>
            </a:p>
          </p:txBody>
        </p:sp>
      </p:grpSp>
      <p:sp>
        <p:nvSpPr>
          <p:cNvPr id="266" name="Стрелка вниз 265"/>
          <p:cNvSpPr/>
          <p:nvPr/>
        </p:nvSpPr>
        <p:spPr>
          <a:xfrm>
            <a:off x="2647974" y="576708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67" name="Диаграмма 266"/>
              <p:cNvGraphicFramePr/>
              <p:nvPr>
                <p:extLst>
                  <p:ext uri="{D42A27DB-BD31-4B8C-83A1-F6EECF244321}">
                    <p14:modId xmlns:p14="http://schemas.microsoft.com/office/powerpoint/2010/main" val="3081931277"/>
                  </p:ext>
                </p:extLst>
              </p:nvPr>
            </p:nvGraphicFramePr>
            <p:xfrm>
              <a:off x="8054139" y="3458653"/>
              <a:ext cx="3850133" cy="29812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267" name="Диаграмма 26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4139" y="3458653"/>
                <a:ext cx="3850133" cy="29812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199021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АТРИБУТИРОВАНИЕ И КАРТИРОВАНИЕ СВОЙСТВ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12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1115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Использование произвольных скважинных данных для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картопостроения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и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Сокращение времени на аналитику, повышения качества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grpSp>
        <p:nvGrpSpPr>
          <p:cNvPr id="35" name="Группа 34"/>
          <p:cNvGrpSpPr/>
          <p:nvPr/>
        </p:nvGrpSpPr>
        <p:grpSpPr>
          <a:xfrm>
            <a:off x="144893" y="1781627"/>
            <a:ext cx="3509094" cy="905490"/>
            <a:chOff x="6762027" y="1886227"/>
            <a:chExt cx="2844852" cy="678352"/>
          </a:xfrm>
        </p:grpSpPr>
        <p:sp>
          <p:nvSpPr>
            <p:cNvPr id="36" name="Прямоугольник 35"/>
            <p:cNvSpPr/>
            <p:nvPr/>
          </p:nvSpPr>
          <p:spPr>
            <a:xfrm>
              <a:off x="6821232" y="1886227"/>
              <a:ext cx="2785647" cy="678352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2027" y="1918248"/>
              <a:ext cx="2539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" pitchFamily="2" charset="-52"/>
                </a:rPr>
                <a:t>Импорт таблицы значений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5352" y="2446150"/>
            <a:ext cx="3479844" cy="1450584"/>
            <a:chOff x="6767763" y="1811752"/>
            <a:chExt cx="2661151" cy="1450584"/>
          </a:xfrm>
        </p:grpSpPr>
        <p:sp>
          <p:nvSpPr>
            <p:cNvPr id="39" name="Прямоугольник 38"/>
            <p:cNvSpPr/>
            <p:nvPr/>
          </p:nvSpPr>
          <p:spPr>
            <a:xfrm>
              <a:off x="6805891" y="2220712"/>
              <a:ext cx="2623023" cy="867857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67763" y="2339006"/>
              <a:ext cx="26449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" pitchFamily="2" charset="-52"/>
                </a:rPr>
                <a:t>Вычислить необходимых метрик</a:t>
              </a:r>
            </a:p>
          </p:txBody>
        </p:sp>
        <p:sp>
          <p:nvSpPr>
            <p:cNvPr id="41" name="Стрелка вниз 40"/>
            <p:cNvSpPr/>
            <p:nvPr/>
          </p:nvSpPr>
          <p:spPr>
            <a:xfrm>
              <a:off x="9080193" y="1811752"/>
              <a:ext cx="347379" cy="527254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/>
            </a:p>
          </p:txBody>
        </p:sp>
      </p:grpSp>
      <p:grpSp>
        <p:nvGrpSpPr>
          <p:cNvPr id="42" name="Группа 41"/>
          <p:cNvGrpSpPr/>
          <p:nvPr/>
        </p:nvGrpSpPr>
        <p:grpSpPr>
          <a:xfrm>
            <a:off x="224174" y="3863306"/>
            <a:ext cx="3451019" cy="1325714"/>
            <a:chOff x="6820824" y="3009058"/>
            <a:chExt cx="1561276" cy="1325714"/>
          </a:xfrm>
        </p:grpSpPr>
        <p:sp>
          <p:nvSpPr>
            <p:cNvPr id="43" name="Прямоугольник 42"/>
            <p:cNvSpPr/>
            <p:nvPr/>
          </p:nvSpPr>
          <p:spPr>
            <a:xfrm>
              <a:off x="6824898" y="3009058"/>
              <a:ext cx="1557202" cy="1223933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20824" y="3134443"/>
              <a:ext cx="15158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" pitchFamily="2" charset="-52"/>
                </a:rPr>
                <a:t>Построить пользовательские карты по атрибутам</a:t>
              </a:r>
            </a:p>
          </p:txBody>
        </p:sp>
      </p:grpSp>
      <p:grpSp>
        <p:nvGrpSpPr>
          <p:cNvPr id="58" name="Группа 57"/>
          <p:cNvGrpSpPr/>
          <p:nvPr/>
        </p:nvGrpSpPr>
        <p:grpSpPr>
          <a:xfrm>
            <a:off x="166099" y="5296653"/>
            <a:ext cx="3509098" cy="1479160"/>
            <a:chOff x="6796005" y="3030830"/>
            <a:chExt cx="1622457" cy="1479160"/>
          </a:xfrm>
        </p:grpSpPr>
        <p:sp>
          <p:nvSpPr>
            <p:cNvPr id="59" name="Прямоугольник 58"/>
            <p:cNvSpPr/>
            <p:nvPr/>
          </p:nvSpPr>
          <p:spPr>
            <a:xfrm>
              <a:off x="6824898" y="3030830"/>
              <a:ext cx="1593564" cy="1275597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96005" y="3032662"/>
              <a:ext cx="15158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" pitchFamily="2" charset="-52"/>
                </a:rPr>
                <a:t>Построить многоугольники по наиболее выделяющимся областям</a:t>
              </a: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t="5222" b="11791"/>
          <a:stretch/>
        </p:blipFill>
        <p:spPr>
          <a:xfrm>
            <a:off x="4356581" y="2062230"/>
            <a:ext cx="7067876" cy="47135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53542" y="1670714"/>
            <a:ext cx="366314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Montserrat" pitchFamily="2" charset="-52"/>
              </a:rPr>
              <a:t>Карта по годам ввода скважин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528858" y="1650041"/>
            <a:ext cx="33754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Montserrat" pitchFamily="2" charset="-52"/>
              </a:rPr>
              <a:t>Таблица начальных дебитов</a:t>
            </a:r>
            <a:endParaRPr lang="ru-RU" sz="1600" dirty="0">
              <a:solidFill>
                <a:schemeClr val="tx1"/>
              </a:solidFill>
              <a:latin typeface="Montserrat" pitchFamily="2" charset="-52"/>
            </a:endParaRPr>
          </a:p>
        </p:txBody>
      </p:sp>
      <p:sp>
        <p:nvSpPr>
          <p:cNvPr id="63" name="Стрелка вниз 62"/>
          <p:cNvSpPr/>
          <p:nvPr/>
        </p:nvSpPr>
        <p:spPr>
          <a:xfrm>
            <a:off x="3219192" y="3513157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64" name="Стрелка вниз 63"/>
          <p:cNvSpPr/>
          <p:nvPr/>
        </p:nvSpPr>
        <p:spPr>
          <a:xfrm>
            <a:off x="3219192" y="4978294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32656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199021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АТРИБУТИРОВАНИЕ И КАРТИРОВАНИЕ СВОЙСТВ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13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1115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Использование произвольных скважинных данных для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картопостроения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и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Сокращение времени на аналитику, повышения качества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31" name="Рисунок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20" y="2291317"/>
            <a:ext cx="1797131" cy="433097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846" y="2290168"/>
            <a:ext cx="1754446" cy="433327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69609" y="1919687"/>
            <a:ext cx="10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Пласт 1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10009971" y="1919687"/>
            <a:ext cx="10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Пласт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22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14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03704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картирование в проекте данных ПГИ для глубокого анализа</a:t>
                      </a: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адаптации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.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Более глубокая</a:t>
                      </a: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проработка данных ПГИ и качественная адаптация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РАБОТА С </a:t>
            </a:r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ПРОМЫСЛОВО-ГЕОФИЗИЧЕСКИЕ ИССЛЕДОВАНИЯ (ПГИ)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grpSp>
        <p:nvGrpSpPr>
          <p:cNvPr id="46" name="Группа 45"/>
          <p:cNvGrpSpPr>
            <a:grpSpLocks noChangeAspect="1"/>
          </p:cNvGrpSpPr>
          <p:nvPr/>
        </p:nvGrpSpPr>
        <p:grpSpPr>
          <a:xfrm>
            <a:off x="3150533" y="2578946"/>
            <a:ext cx="8738503" cy="3880854"/>
            <a:chOff x="3924425" y="4995228"/>
            <a:chExt cx="16570076" cy="7602684"/>
          </a:xfrm>
        </p:grpSpPr>
        <p:pic>
          <p:nvPicPr>
            <p:cNvPr id="47" name="Рисунок 46"/>
            <p:cNvPicPr>
              <a:picLocks noChangeAspect="1"/>
            </p:cNvPicPr>
            <p:nvPr/>
          </p:nvPicPr>
          <p:blipFill rotWithShape="1">
            <a:blip r:embed="rId5"/>
            <a:srcRect b="2692"/>
            <a:stretch/>
          </p:blipFill>
          <p:spPr>
            <a:xfrm>
              <a:off x="3924425" y="4995228"/>
              <a:ext cx="16570076" cy="7602684"/>
            </a:xfrm>
            <a:prstGeom prst="rect">
              <a:avLst/>
            </a:prstGeom>
          </p:spPr>
        </p:pic>
        <p:sp>
          <p:nvSpPr>
            <p:cNvPr id="48" name="Прямоугольник 47"/>
            <p:cNvSpPr/>
            <p:nvPr/>
          </p:nvSpPr>
          <p:spPr>
            <a:xfrm>
              <a:off x="10549528" y="5029383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13187220" y="5040092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150533" y="1637773"/>
            <a:ext cx="3161367" cy="840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600" dirty="0" smtClean="0">
                <a:latin typeface="Montserrat" pitchFamily="2" charset="-52"/>
              </a:rPr>
              <a:t>Отображение доли добычи на карте и в круговых диаграммах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887972" y="1796232"/>
            <a:ext cx="3001064" cy="5942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>
            <a:defPPr>
              <a:defRPr lang="ru-RU"/>
            </a:defPPr>
            <a:lvl1pPr algn="ctr">
              <a:defRPr sz="1600">
                <a:latin typeface="Montserrat" pitchFamily="2" charset="-52"/>
              </a:defRPr>
            </a:lvl1pPr>
          </a:lstStyle>
          <a:p>
            <a:r>
              <a:rPr lang="ru-RU" dirty="0"/>
              <a:t>Отображение доли на графиках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47972" y="1758285"/>
            <a:ext cx="2503928" cy="5942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600" dirty="0" smtClean="0">
                <a:latin typeface="Montserrat" pitchFamily="2" charset="-52"/>
              </a:rPr>
              <a:t>Отображение доли добычи в ГИС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314661" y="1690458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336706" y="1796232"/>
            <a:ext cx="263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Расчет ГИС профиля притока в модели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314661" y="3004579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336706" y="3036545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Расчет вектора относительной добычи по пластам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6" name="Стрелка вниз 65"/>
          <p:cNvSpPr/>
          <p:nvPr/>
        </p:nvSpPr>
        <p:spPr>
          <a:xfrm>
            <a:off x="2346718" y="2485386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314660" y="5623470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336706" y="5651143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Импорт данных в атрибуты, выполнение </a:t>
            </a:r>
            <a:r>
              <a:rPr lang="ru-RU" sz="1400" dirty="0" err="1" smtClean="0">
                <a:latin typeface="Montserrat" pitchFamily="2" charset="-52"/>
              </a:rPr>
              <a:t>картопостроения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314660" y="4325977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/>
          <p:cNvSpPr txBox="1"/>
          <p:nvPr/>
        </p:nvSpPr>
        <p:spPr>
          <a:xfrm>
            <a:off x="336706" y="4321770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Импорт исторических данных и расчет расхождений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133" name="Стрелка вниз 132"/>
          <p:cNvSpPr/>
          <p:nvPr/>
        </p:nvSpPr>
        <p:spPr>
          <a:xfrm>
            <a:off x="2283835" y="3846998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Стрелка вниз 133"/>
          <p:cNvSpPr/>
          <p:nvPr/>
        </p:nvSpPr>
        <p:spPr>
          <a:xfrm>
            <a:off x="2284145" y="5128574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347972" y="1637773"/>
            <a:ext cx="2503928" cy="835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8887971" y="1632028"/>
            <a:ext cx="2952005" cy="835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10675620" y="554349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11336020" y="541141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13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15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3701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Сопоставление насыщения по РИГИС в новых скважинах с насыщением по модели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Введение новой метрики для повышения качества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СРАВНЕНИЕ НАСЫЩЕННОСТИ НА МОМЕНТ БУРЕНИЯ (РИГИС И КУБ)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/>
          <a:srcRect t="3531" r="4744"/>
          <a:stretch/>
        </p:blipFill>
        <p:spPr>
          <a:xfrm>
            <a:off x="8289713" y="2305050"/>
            <a:ext cx="3672482" cy="3104415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8153551" y="5565063"/>
            <a:ext cx="19851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 smtClean="0">
                <a:latin typeface="Montserrat" pitchFamily="2" charset="-52"/>
              </a:rPr>
              <a:t>Вывод статистики сопоставления насыщенности по</a:t>
            </a:r>
            <a:endParaRPr lang="ru-RU" sz="1400" dirty="0">
              <a:latin typeface="Montserrat" pitchFamily="2" charset="-52"/>
            </a:endParaRPr>
          </a:p>
        </p:txBody>
      </p:sp>
      <p:graphicFrame>
        <p:nvGraphicFramePr>
          <p:cNvPr id="34" name="Таблица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3540"/>
              </p:ext>
            </p:extLst>
          </p:nvPr>
        </p:nvGraphicFramePr>
        <p:xfrm>
          <a:off x="10624336" y="5498459"/>
          <a:ext cx="1350558" cy="829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0558">
                  <a:extLst>
                    <a:ext uri="{9D8B030D-6E8A-4147-A177-3AD203B41FA5}">
                      <a16:colId xmlns:a16="http://schemas.microsoft.com/office/drawing/2014/main" val="1275945923"/>
                    </a:ext>
                  </a:extLst>
                </a:gridCol>
              </a:tblGrid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Блокам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43000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 smtClean="0"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Скважинам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58031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 smtClean="0"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Годам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894952"/>
                  </a:ext>
                </a:extLst>
              </a:tr>
            </a:tbl>
          </a:graphicData>
        </a:graphic>
      </p:graphicFrame>
      <p:grpSp>
        <p:nvGrpSpPr>
          <p:cNvPr id="24" name="Группа 23"/>
          <p:cNvGrpSpPr/>
          <p:nvPr/>
        </p:nvGrpSpPr>
        <p:grpSpPr>
          <a:xfrm>
            <a:off x="10058400" y="5616874"/>
            <a:ext cx="565936" cy="567705"/>
            <a:chOff x="10009990" y="5559724"/>
            <a:chExt cx="614346" cy="567705"/>
          </a:xfrm>
        </p:grpSpPr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10009990" y="5559724"/>
              <a:ext cx="612742" cy="32224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 flipH="1" flipV="1">
              <a:off x="10009990" y="5863555"/>
              <a:ext cx="612742" cy="2638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>
              <a:stCxn id="34" idx="1"/>
              <a:endCxn id="33" idx="3"/>
            </p:cNvCxnSpPr>
            <p:nvPr/>
          </p:nvCxnSpPr>
          <p:spPr>
            <a:xfrm flipH="1">
              <a:off x="10097172" y="5856126"/>
              <a:ext cx="527164" cy="2111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Таблица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45568"/>
              </p:ext>
            </p:extLst>
          </p:nvPr>
        </p:nvGraphicFramePr>
        <p:xfrm>
          <a:off x="4195128" y="2294244"/>
          <a:ext cx="3168000" cy="409557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92212">
                  <a:extLst>
                    <a:ext uri="{9D8B030D-6E8A-4147-A177-3AD203B41FA5}">
                      <a16:colId xmlns:a16="http://schemas.microsoft.com/office/drawing/2014/main" val="184978645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109288305"/>
                    </a:ext>
                  </a:extLst>
                </a:gridCol>
                <a:gridCol w="1457628">
                  <a:extLst>
                    <a:ext uri="{9D8B030D-6E8A-4147-A177-3AD203B41FA5}">
                      <a16:colId xmlns:a16="http://schemas.microsoft.com/office/drawing/2014/main" val="1239429293"/>
                    </a:ext>
                  </a:extLst>
                </a:gridCol>
              </a:tblGrid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Дата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График/ Карта</a:t>
                      </a: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Количество новых скважин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341356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01.11.2014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776291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01.12.2014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1 новая скважины</a:t>
                      </a: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31453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01.01.2015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03135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01.02.2015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2 новые скважины</a:t>
                      </a: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0010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01.03.2015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2 новые скважины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77941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01.04.2015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7230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01.05.2015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6412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01.06.2015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1 новая </a:t>
                      </a:r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скважины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84937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01.07.2015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85723"/>
                  </a:ext>
                </a:extLst>
              </a:tr>
            </a:tbl>
          </a:graphicData>
        </a:graphic>
      </p:graphicFrame>
      <p:sp>
        <p:nvSpPr>
          <p:cNvPr id="39" name="Стрелка вниз 38"/>
          <p:cNvSpPr/>
          <p:nvPr/>
        </p:nvSpPr>
        <p:spPr>
          <a:xfrm>
            <a:off x="3769486" y="2367826"/>
            <a:ext cx="532678" cy="3997341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dirty="0" smtClean="0">
                <a:latin typeface="Montserrat" pitchFamily="2" charset="-52"/>
              </a:rPr>
              <a:t>Годы разработки</a:t>
            </a:r>
            <a:endParaRPr lang="ru-RU" dirty="0">
              <a:latin typeface="Montserrat" pitchFamily="2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277393" y="1947294"/>
            <a:ext cx="277132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/>
          <p:cNvSpPr txBox="1"/>
          <p:nvPr/>
        </p:nvSpPr>
        <p:spPr>
          <a:xfrm>
            <a:off x="231189" y="2191428"/>
            <a:ext cx="276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Загрузка кривых РИГИС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279963" y="3134167"/>
            <a:ext cx="276875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TextBox 69"/>
          <p:cNvSpPr txBox="1"/>
          <p:nvPr/>
        </p:nvSpPr>
        <p:spPr>
          <a:xfrm>
            <a:off x="231189" y="3273855"/>
            <a:ext cx="276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Импорт дат бурения по скважинам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2" name="Стрелка вниз 71"/>
          <p:cNvSpPr/>
          <p:nvPr/>
        </p:nvSpPr>
        <p:spPr>
          <a:xfrm>
            <a:off x="2719143" y="2757382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287196" y="4321040"/>
            <a:ext cx="2761518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>
            <a:off x="231189" y="4456537"/>
            <a:ext cx="277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Цикл по датам с записанными картами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286917" y="5507913"/>
            <a:ext cx="2763703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TextBox 94"/>
          <p:cNvSpPr txBox="1"/>
          <p:nvPr/>
        </p:nvSpPr>
        <p:spPr>
          <a:xfrm>
            <a:off x="231189" y="5549619"/>
            <a:ext cx="279562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Запись куба насыщенности водой в кривые ГИС на даты бурения скважин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100" name="Стрелка вниз 99"/>
          <p:cNvSpPr/>
          <p:nvPr/>
        </p:nvSpPr>
        <p:spPr>
          <a:xfrm>
            <a:off x="2732864" y="3916117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Стрелка вниз 102"/>
          <p:cNvSpPr/>
          <p:nvPr/>
        </p:nvSpPr>
        <p:spPr>
          <a:xfrm>
            <a:off x="2732864" y="5092461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5409003" y="4787414"/>
            <a:ext cx="452489" cy="287550"/>
            <a:chOff x="5497560" y="6389192"/>
            <a:chExt cx="660353" cy="419644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4" name="Полилиния 3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4" name="Полилиния 103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5" name="Полилиния 104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Полилиния 2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6" name="Полилиния 105"/>
          <p:cNvSpPr/>
          <p:nvPr/>
        </p:nvSpPr>
        <p:spPr>
          <a:xfrm>
            <a:off x="5525623" y="6010616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олилиния 106"/>
          <p:cNvSpPr/>
          <p:nvPr/>
        </p:nvSpPr>
        <p:spPr>
          <a:xfrm>
            <a:off x="5525623" y="5594143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олилиния 107"/>
          <p:cNvSpPr/>
          <p:nvPr/>
        </p:nvSpPr>
        <p:spPr>
          <a:xfrm>
            <a:off x="5531722" y="5196437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олилиния 111"/>
          <p:cNvSpPr/>
          <p:nvPr/>
        </p:nvSpPr>
        <p:spPr>
          <a:xfrm>
            <a:off x="5525623" y="4394009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олилиния 113"/>
          <p:cNvSpPr/>
          <p:nvPr/>
        </p:nvSpPr>
        <p:spPr>
          <a:xfrm>
            <a:off x="5518761" y="3984986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олилиния 115"/>
          <p:cNvSpPr/>
          <p:nvPr/>
        </p:nvSpPr>
        <p:spPr>
          <a:xfrm>
            <a:off x="5524860" y="3170807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9" name="Группа 118"/>
          <p:cNvGrpSpPr/>
          <p:nvPr/>
        </p:nvGrpSpPr>
        <p:grpSpPr>
          <a:xfrm>
            <a:off x="5398082" y="3592217"/>
            <a:ext cx="452489" cy="287550"/>
            <a:chOff x="5497560" y="6389192"/>
            <a:chExt cx="660353" cy="419644"/>
          </a:xfrm>
        </p:grpSpPr>
        <p:grpSp>
          <p:nvGrpSpPr>
            <p:cNvPr id="120" name="Группа 119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122" name="Полилиния 121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олилиния 122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олилиния 123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1" name="Полилиния 120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5" name="Группа 124"/>
          <p:cNvGrpSpPr/>
          <p:nvPr/>
        </p:nvGrpSpPr>
        <p:grpSpPr>
          <a:xfrm>
            <a:off x="5409003" y="2767443"/>
            <a:ext cx="452489" cy="287550"/>
            <a:chOff x="5497560" y="6389192"/>
            <a:chExt cx="660353" cy="419644"/>
          </a:xfrm>
        </p:grpSpPr>
        <p:grpSp>
          <p:nvGrpSpPr>
            <p:cNvPr id="126" name="Группа 125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128" name="Полилиния 127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олилиния 128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олилиния 129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7" name="Полилиния 126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8" name="Соединительная линия уступом 7"/>
          <p:cNvCxnSpPr/>
          <p:nvPr/>
        </p:nvCxnSpPr>
        <p:spPr>
          <a:xfrm rot="16200000" flipV="1">
            <a:off x="5785251" y="5025051"/>
            <a:ext cx="733223" cy="538451"/>
          </a:xfrm>
          <a:prstGeom prst="bentConnector3">
            <a:avLst>
              <a:gd name="adj1" fmla="val 1006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Соединительная линия уступом 130"/>
          <p:cNvCxnSpPr/>
          <p:nvPr/>
        </p:nvCxnSpPr>
        <p:spPr>
          <a:xfrm rot="10800000">
            <a:off x="5911173" y="3729138"/>
            <a:ext cx="510074" cy="207626"/>
          </a:xfrm>
          <a:prstGeom prst="bentConnector3">
            <a:avLst>
              <a:gd name="adj1" fmla="val -322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Соединительная линия уступом 131"/>
          <p:cNvCxnSpPr/>
          <p:nvPr/>
        </p:nvCxnSpPr>
        <p:spPr>
          <a:xfrm rot="10800000" flipV="1">
            <a:off x="5892126" y="4670242"/>
            <a:ext cx="543410" cy="244622"/>
          </a:xfrm>
          <a:prstGeom prst="bentConnector3">
            <a:avLst>
              <a:gd name="adj1" fmla="val 267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Соединительная линия уступом 135"/>
          <p:cNvCxnSpPr/>
          <p:nvPr/>
        </p:nvCxnSpPr>
        <p:spPr>
          <a:xfrm rot="10800000">
            <a:off x="5924982" y="2928733"/>
            <a:ext cx="496105" cy="286970"/>
          </a:xfrm>
          <a:prstGeom prst="bentConnector3">
            <a:avLst>
              <a:gd name="adj1" fmla="val 3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Стрелка вправо 137"/>
          <p:cNvSpPr/>
          <p:nvPr/>
        </p:nvSpPr>
        <p:spPr>
          <a:xfrm>
            <a:off x="3320429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Стрелка вправо 138"/>
          <p:cNvSpPr/>
          <p:nvPr/>
        </p:nvSpPr>
        <p:spPr>
          <a:xfrm>
            <a:off x="7461907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TextBox 139"/>
          <p:cNvSpPr txBox="1"/>
          <p:nvPr/>
        </p:nvSpPr>
        <p:spPr>
          <a:xfrm>
            <a:off x="4121901" y="1808728"/>
            <a:ext cx="334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Поиск ближайших рассчитанных шагов к дате бурения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203988" y="1808236"/>
            <a:ext cx="334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Шаблон </a:t>
            </a:r>
            <a:r>
              <a:rPr lang="ru-RU" sz="1400" dirty="0" err="1" smtClean="0">
                <a:latin typeface="Montserrat" pitchFamily="2" charset="-52"/>
              </a:rPr>
              <a:t>визуалиации</a:t>
            </a:r>
            <a:r>
              <a:rPr lang="ru-RU" sz="1400" dirty="0" smtClean="0">
                <a:latin typeface="Montserrat" pitchFamily="2" charset="-52"/>
              </a:rPr>
              <a:t> РИГИС с куба ГДМ и ГИС исследований</a:t>
            </a:r>
            <a:endParaRPr lang="ru-RU" sz="1400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368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8294457" y="2785888"/>
            <a:ext cx="0" cy="400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16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887968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Автоматизировать получения картографической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Введение новой метрики для повышения качества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216867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АВТОМАТИЗАЦИЯ КАРТОПОСТРОЕНИЯ ПО </a:t>
            </a:r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ПЛАСТАМ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3529" y="1820782"/>
            <a:ext cx="2634324" cy="11915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пористости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проницаемости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эффективных толщин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</a:t>
            </a:r>
            <a:r>
              <a:rPr lang="ru-RU" sz="1200" dirty="0" err="1" smtClean="0">
                <a:latin typeface="Montserrat" pitchFamily="2" charset="-52"/>
                <a:ea typeface="Roboto Light" panose="02000000000000000000" pitchFamily="2" charset="0"/>
              </a:rPr>
              <a:t>насыщености</a:t>
            </a:r>
            <a:endParaRPr lang="ru-RU" sz="1200" dirty="0" smtClean="0">
              <a:latin typeface="Montserrat" pitchFamily="2" charset="-52"/>
              <a:ea typeface="Roboto Light" panose="02000000000000000000" pitchFamily="2" charset="0"/>
            </a:endParaRP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изобар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остаточных запасов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149874" y="1756623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171919" y="1924113"/>
            <a:ext cx="17586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>
                <a:latin typeface="Montserrat" pitchFamily="2" charset="-52"/>
              </a:rPr>
              <a:t>Отфильтровать пласт</a:t>
            </a:r>
            <a:endParaRPr lang="ru-RU" sz="1300" dirty="0">
              <a:latin typeface="Montserrat" pitchFamily="2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149874" y="3070744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171919" y="3244330"/>
            <a:ext cx="1987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>
                <a:latin typeface="Montserrat" pitchFamily="2" charset="-52"/>
              </a:rPr>
              <a:t>Отфильтровать залежь</a:t>
            </a:r>
            <a:endParaRPr lang="ru-RU" sz="1300" dirty="0">
              <a:latin typeface="Montserrat" pitchFamily="2" charset="-52"/>
            </a:endParaRPr>
          </a:p>
        </p:txBody>
      </p:sp>
      <p:sp>
        <p:nvSpPr>
          <p:cNvPr id="22" name="Стрелка вниз 21"/>
          <p:cNvSpPr/>
          <p:nvPr/>
        </p:nvSpPr>
        <p:spPr>
          <a:xfrm>
            <a:off x="1339045" y="2551551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149873" y="5689635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171919" y="5641108"/>
            <a:ext cx="23243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>
                <a:latin typeface="Montserrat" pitchFamily="2" charset="-52"/>
              </a:rPr>
              <a:t>Экспортировать карты в папку на ПК и сохранить в проекта дизайнера моделей</a:t>
            </a:r>
            <a:endParaRPr lang="ru-RU" sz="1300" dirty="0">
              <a:latin typeface="Montserrat" pitchFamily="2" charset="-52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149873" y="4392142"/>
            <a:ext cx="2339641" cy="834639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171919" y="4387935"/>
            <a:ext cx="26325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>
                <a:latin typeface="Montserrat" pitchFamily="2" charset="-52"/>
              </a:rPr>
              <a:t>Построить набор карт (</a:t>
            </a:r>
            <a:r>
              <a:rPr lang="en-US" sz="1300" dirty="0" smtClean="0">
                <a:latin typeface="Montserrat" pitchFamily="2" charset="-52"/>
              </a:rPr>
              <a:t>PORO, KH, MOIPM </a:t>
            </a:r>
            <a:r>
              <a:rPr lang="ru-RU" sz="1300" dirty="0" smtClean="0">
                <a:latin typeface="Montserrat" pitchFamily="2" charset="-52"/>
              </a:rPr>
              <a:t>и </a:t>
            </a:r>
            <a:r>
              <a:rPr lang="ru-RU" sz="1300" dirty="0" err="1" smtClean="0">
                <a:latin typeface="Montserrat" pitchFamily="2" charset="-52"/>
              </a:rPr>
              <a:t>тд</a:t>
            </a:r>
            <a:r>
              <a:rPr lang="ru-RU" sz="1300" dirty="0" smtClean="0">
                <a:latin typeface="Montserrat" pitchFamily="2" charset="-52"/>
              </a:rPr>
              <a:t>). Внести корректные названия</a:t>
            </a:r>
            <a:endParaRPr lang="ru-RU" sz="1300" dirty="0">
              <a:latin typeface="Montserrat" pitchFamily="2" charset="-52"/>
            </a:endParaRPr>
          </a:p>
        </p:txBody>
      </p:sp>
      <p:sp>
        <p:nvSpPr>
          <p:cNvPr id="27" name="Стрелка вниз 26"/>
          <p:cNvSpPr/>
          <p:nvPr/>
        </p:nvSpPr>
        <p:spPr>
          <a:xfrm>
            <a:off x="2117732" y="3904879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низ 28"/>
          <p:cNvSpPr/>
          <p:nvPr/>
        </p:nvSpPr>
        <p:spPr>
          <a:xfrm>
            <a:off x="3049203" y="5194739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314660" y="1911552"/>
            <a:ext cx="814456" cy="4394778"/>
            <a:chOff x="6477286" y="1845387"/>
            <a:chExt cx="814456" cy="4394778"/>
          </a:xfrm>
        </p:grpSpPr>
        <p:sp>
          <p:nvSpPr>
            <p:cNvPr id="3" name="Стрелка углом 2"/>
            <p:cNvSpPr/>
            <p:nvPr/>
          </p:nvSpPr>
          <p:spPr>
            <a:xfrm>
              <a:off x="6477286" y="1845387"/>
              <a:ext cx="812600" cy="2244013"/>
            </a:xfrm>
            <a:prstGeom prst="bentArrow">
              <a:avLst>
                <a:gd name="adj1" fmla="val 25000"/>
                <a:gd name="adj2" fmla="val 25781"/>
                <a:gd name="adj3" fmla="val 35940"/>
                <a:gd name="adj4" fmla="val 43750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Стрелка углом 30"/>
            <p:cNvSpPr/>
            <p:nvPr/>
          </p:nvSpPr>
          <p:spPr>
            <a:xfrm flipV="1">
              <a:off x="6479142" y="3996152"/>
              <a:ext cx="812600" cy="2244013"/>
            </a:xfrm>
            <a:prstGeom prst="bentArrow">
              <a:avLst>
                <a:gd name="adj1" fmla="val 25000"/>
                <a:gd name="adj2" fmla="val 25781"/>
                <a:gd name="adj3" fmla="val 0"/>
                <a:gd name="adj4" fmla="val 43750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450449" y="2416556"/>
            <a:ext cx="553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 ExtraBold" pitchFamily="2" charset="-52"/>
              </a:rPr>
              <a:t> </a:t>
            </a:r>
            <a:r>
              <a:rPr lang="en-US" sz="1400" dirty="0" smtClean="0">
                <a:latin typeface="Montserrat ExtraBold" pitchFamily="2" charset="-52"/>
              </a:rPr>
              <a:t>    </a:t>
            </a:r>
            <a:r>
              <a:rPr lang="ru-RU" sz="1400" dirty="0" smtClean="0">
                <a:latin typeface="Montserrat ExtraBold" pitchFamily="2" charset="-52"/>
              </a:rPr>
              <a:t>× </a:t>
            </a:r>
            <a:r>
              <a:rPr lang="ru-RU" sz="1400" dirty="0">
                <a:latin typeface="Montserrat ExtraBold" pitchFamily="2" charset="-52"/>
              </a:rPr>
              <a:t>8 </a:t>
            </a:r>
            <a:r>
              <a:rPr lang="ru-RU" sz="1400" dirty="0" smtClean="0">
                <a:latin typeface="Montserrat ExtraBold" pitchFamily="2" charset="-52"/>
              </a:rPr>
              <a:t>пластов </a:t>
            </a:r>
            <a:r>
              <a:rPr lang="en-US" sz="1400" dirty="0">
                <a:latin typeface="Montserrat ExtraBold" pitchFamily="2" charset="-52"/>
              </a:rPr>
              <a:t> </a:t>
            </a:r>
            <a:r>
              <a:rPr lang="en-US" sz="1400" dirty="0" smtClean="0">
                <a:latin typeface="Montserrat ExtraBold" pitchFamily="2" charset="-52"/>
              </a:rPr>
              <a:t>    </a:t>
            </a:r>
            <a:r>
              <a:rPr lang="ru-RU" sz="1400" dirty="0" smtClean="0">
                <a:latin typeface="Montserrat ExtraBold" pitchFamily="2" charset="-52"/>
              </a:rPr>
              <a:t>×</a:t>
            </a:r>
            <a:r>
              <a:rPr lang="en-US" sz="1400" dirty="0" smtClean="0">
                <a:latin typeface="Montserrat ExtraBold" pitchFamily="2" charset="-52"/>
              </a:rPr>
              <a:t>     </a:t>
            </a:r>
            <a:r>
              <a:rPr lang="ru-RU" sz="1400" dirty="0" smtClean="0">
                <a:latin typeface="Montserrat ExtraBold" pitchFamily="2" charset="-52"/>
              </a:rPr>
              <a:t> </a:t>
            </a:r>
            <a:r>
              <a:rPr lang="ru-RU" sz="1400" dirty="0">
                <a:latin typeface="Montserrat ExtraBold" pitchFamily="2" charset="-52"/>
              </a:rPr>
              <a:t>3 </a:t>
            </a:r>
            <a:r>
              <a:rPr lang="ru-RU" sz="1400" dirty="0" smtClean="0">
                <a:latin typeface="Montserrat ExtraBold" pitchFamily="2" charset="-52"/>
              </a:rPr>
              <a:t>залежи</a:t>
            </a:r>
            <a:endParaRPr lang="ru-RU" sz="1400" dirty="0">
              <a:latin typeface="Montserrat ExtraBold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234163" y="1565474"/>
            <a:ext cx="1601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ontserrat ExtraBold" pitchFamily="2" charset="-52"/>
              </a:rPr>
              <a:t>For m in maps:</a:t>
            </a:r>
            <a:endParaRPr lang="ru-RU" sz="14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6591868" y="1738435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ontserrat ExtraBold" pitchFamily="2" charset="-52"/>
              </a:rPr>
              <a:t>For m in </a:t>
            </a:r>
            <a:r>
              <a:rPr lang="en-US" sz="1400" dirty="0" err="1" smtClean="0">
                <a:latin typeface="Montserrat ExtraBold" pitchFamily="2" charset="-52"/>
              </a:rPr>
              <a:t>plasts</a:t>
            </a:r>
            <a:r>
              <a:rPr lang="en-US" sz="1400" dirty="0" smtClean="0">
                <a:latin typeface="Montserrat ExtraBold" pitchFamily="2" charset="-52"/>
              </a:rPr>
              <a:t>:</a:t>
            </a:r>
            <a:endParaRPr lang="ru-RU" sz="14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8327257" y="1753919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ontserrat ExtraBold" pitchFamily="2" charset="-52"/>
              </a:rPr>
              <a:t>For m in zones:</a:t>
            </a:r>
            <a:endParaRPr lang="ru-RU" sz="1400" dirty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6492713" y="1723972"/>
            <a:ext cx="0" cy="145087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8288107" y="1738435"/>
            <a:ext cx="0" cy="70857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9964244" y="1721574"/>
            <a:ext cx="0" cy="145087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 rot="16200000">
            <a:off x="-453664" y="4562792"/>
            <a:ext cx="1758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/>
            <a:r>
              <a:rPr lang="ru-RU" sz="1400" b="1" dirty="0" smtClean="0">
                <a:solidFill>
                  <a:schemeClr val="bg1"/>
                </a:solidFill>
                <a:latin typeface="Montserrat" pitchFamily="2" charset="-52"/>
              </a:rPr>
              <a:t>ЦИКЛ</a:t>
            </a:r>
            <a:endParaRPr lang="ru-RU" sz="1400" b="1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2306" y="1924113"/>
            <a:ext cx="2144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Montserrat ExtraBold" pitchFamily="2" charset="-52"/>
              </a:rPr>
              <a:t>144 карты</a:t>
            </a:r>
            <a:endParaRPr lang="ru-RU" sz="2800" b="1" dirty="0">
              <a:latin typeface="Montserrat ExtraBold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r="72175" b="42574"/>
          <a:stretch/>
        </p:blipFill>
        <p:spPr>
          <a:xfrm>
            <a:off x="4501877" y="3852969"/>
            <a:ext cx="2316091" cy="2871941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5"/>
          <a:srcRect l="47572"/>
          <a:stretch/>
        </p:blipFill>
        <p:spPr>
          <a:xfrm>
            <a:off x="9145750" y="3736773"/>
            <a:ext cx="2588006" cy="2965854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7016472" y="4035424"/>
            <a:ext cx="2203682" cy="18947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Экспорт карт в пользовательскую папку</a:t>
            </a:r>
            <a:endParaRPr lang="ru-RU" sz="1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067" y="5945274"/>
            <a:ext cx="2203683" cy="722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5328" y="3516767"/>
            <a:ext cx="25067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Генерация карт ( 3 мин)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33529" y="1565474"/>
            <a:ext cx="8056330" cy="190656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1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1" r="25258" b="15870"/>
          <a:stretch/>
        </p:blipFill>
        <p:spPr>
          <a:xfrm>
            <a:off x="8698268" y="5223902"/>
            <a:ext cx="3291591" cy="1369970"/>
          </a:xfrm>
          <a:prstGeom prst="rect">
            <a:avLst/>
          </a:prstGeom>
        </p:spPr>
      </p:pic>
      <p:sp>
        <p:nvSpPr>
          <p:cNvPr id="3" name="Арка 2"/>
          <p:cNvSpPr/>
          <p:nvPr/>
        </p:nvSpPr>
        <p:spPr>
          <a:xfrm rot="4500000">
            <a:off x="-2795812" y="1616175"/>
            <a:ext cx="4830280" cy="4759107"/>
          </a:xfrm>
          <a:prstGeom prst="blockArc">
            <a:avLst>
              <a:gd name="adj1" fmla="val 12850776"/>
              <a:gd name="adj2" fmla="val 21244792"/>
              <a:gd name="adj3" fmla="val 75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17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/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Сопоставление насыщения по РИГИС в новых скважинах с насыщением по модели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Введение новой метрики для повышения качества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ДОПОЛНИТЕЛЬНЫЕ ФИШКИ В ВИДЕ ЦИКЛОВ И УСЛОВНЫХ КОНСТРУКЦИЙ В LOW CODE РЕЖИМЕ 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6"/>
          <a:srcRect l="7988" t="-651" r="16662" b="23853"/>
          <a:stretch/>
        </p:blipFill>
        <p:spPr>
          <a:xfrm>
            <a:off x="5075891" y="2536227"/>
            <a:ext cx="3027538" cy="2163104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>
          <a:xfrm>
            <a:off x="50476" y="3692414"/>
            <a:ext cx="1338325" cy="564926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-33535" y="3734119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Montserrat" pitchFamily="2" charset="-52"/>
              </a:rPr>
              <a:t>ФИШКИ </a:t>
            </a:r>
            <a:r>
              <a:rPr lang="en-US" sz="1400" dirty="0" smtClean="0">
                <a:latin typeface="Montserrat" pitchFamily="2" charset="-52"/>
              </a:rPr>
              <a:t>WORKFLOW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2105554" y="3539662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/>
          <p:cNvSpPr/>
          <p:nvPr/>
        </p:nvSpPr>
        <p:spPr>
          <a:xfrm>
            <a:off x="1568790" y="344782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2573767" y="3713267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ЛОГИЧЕСКИЕ ОПЕРАТОРЫ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1682508" y="2186408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1145744" y="2094573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2110944" y="2360013"/>
            <a:ext cx="1585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ПЕРЕМЕННЫЕ В </a:t>
            </a:r>
            <a:r>
              <a:rPr lang="en-US" sz="1400" dirty="0" smtClean="0">
                <a:latin typeface="Montserrat" pitchFamily="2" charset="-52"/>
              </a:rPr>
              <a:t>WORKFLOW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1682408" y="4892916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1145644" y="4801081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/>
          <p:cNvSpPr txBox="1"/>
          <p:nvPr/>
        </p:nvSpPr>
        <p:spPr>
          <a:xfrm>
            <a:off x="1894523" y="4944502"/>
            <a:ext cx="17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ПЕРЕВОД БЛОКА В </a:t>
            </a:r>
            <a:r>
              <a:rPr lang="en-US" sz="1400" dirty="0" smtClean="0">
                <a:latin typeface="Montserrat" pitchFamily="2" charset="-52"/>
              </a:rPr>
              <a:t>PYTHON</a:t>
            </a:r>
            <a:endParaRPr lang="ru-RU" sz="1400" dirty="0">
              <a:latin typeface="Montserrat" pitchFamily="2" charset="-52"/>
            </a:endParaRPr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11" y="4865005"/>
            <a:ext cx="990176" cy="990176"/>
          </a:xfrm>
          <a:prstGeom prst="rect">
            <a:avLst/>
          </a:prstGeom>
          <a:effec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95" y="3539662"/>
            <a:ext cx="898183" cy="8981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97" y="2180662"/>
            <a:ext cx="840958" cy="8409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2"/>
          <a:srcRect r="25511"/>
          <a:stretch/>
        </p:blipFill>
        <p:spPr>
          <a:xfrm>
            <a:off x="5144142" y="5226923"/>
            <a:ext cx="2541997" cy="1366949"/>
          </a:xfrm>
          <a:prstGeom prst="rect">
            <a:avLst/>
          </a:prstGeom>
        </p:spPr>
      </p:pic>
      <p:sp>
        <p:nvSpPr>
          <p:cNvPr id="68" name="Стрелка вправо 67"/>
          <p:cNvSpPr/>
          <p:nvPr/>
        </p:nvSpPr>
        <p:spPr>
          <a:xfrm>
            <a:off x="7760293" y="5202442"/>
            <a:ext cx="937975" cy="1422249"/>
          </a:xfrm>
          <a:prstGeom prst="rightArrow">
            <a:avLst>
              <a:gd name="adj1" fmla="val 67145"/>
              <a:gd name="adj2" fmla="val 33150"/>
            </a:avLst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3"/>
          <a:srcRect l="12412" t="5952" r="3718" b="11561"/>
          <a:stretch/>
        </p:blipFill>
        <p:spPr>
          <a:xfrm>
            <a:off x="7821903" y="5618374"/>
            <a:ext cx="604838" cy="581025"/>
          </a:xfrm>
          <a:prstGeom prst="rect">
            <a:avLst/>
          </a:prstGeom>
        </p:spPr>
      </p:pic>
      <p:sp>
        <p:nvSpPr>
          <p:cNvPr id="69" name="Овал 68"/>
          <p:cNvSpPr/>
          <p:nvPr/>
        </p:nvSpPr>
        <p:spPr>
          <a:xfrm>
            <a:off x="4021891" y="5381836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3" y="5393595"/>
            <a:ext cx="990176" cy="990176"/>
          </a:xfrm>
          <a:prstGeom prst="rect">
            <a:avLst/>
          </a:prstGeom>
          <a:effectLst/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4241800" y="4801081"/>
            <a:ext cx="766247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8360764" y="1721745"/>
            <a:ext cx="0" cy="28538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/>
          <p:cNvSpPr/>
          <p:nvPr/>
        </p:nvSpPr>
        <p:spPr>
          <a:xfrm>
            <a:off x="4005852" y="1672590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3" name="Рисунок 7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65" y="1744386"/>
            <a:ext cx="898183" cy="898183"/>
          </a:xfrm>
          <a:prstGeom prst="rect">
            <a:avLst/>
          </a:prstGeom>
        </p:spPr>
      </p:pic>
      <p:sp>
        <p:nvSpPr>
          <p:cNvPr id="74" name="Овал 73"/>
          <p:cNvSpPr/>
          <p:nvPr/>
        </p:nvSpPr>
        <p:spPr>
          <a:xfrm>
            <a:off x="8547057" y="1677321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6" name="Рисунок 75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91" y="1783893"/>
            <a:ext cx="840958" cy="84095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8100" y="2997050"/>
            <a:ext cx="3451926" cy="157855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761392" y="1613184"/>
            <a:ext cx="2430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В любой блок можно вставить переменную для адаптации / многовариантного расчета / адаптации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175823" y="4890349"/>
            <a:ext cx="781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Любой блок </a:t>
            </a:r>
            <a:r>
              <a:rPr lang="en-US" sz="1400" dirty="0" smtClean="0">
                <a:latin typeface="Montserrat" pitchFamily="2" charset="-52"/>
              </a:rPr>
              <a:t>WORKFOW </a:t>
            </a:r>
            <a:r>
              <a:rPr lang="ru-RU" sz="1400" dirty="0" smtClean="0">
                <a:latin typeface="Montserrat" pitchFamily="2" charset="-52"/>
              </a:rPr>
              <a:t>можно перевести в код </a:t>
            </a:r>
            <a:r>
              <a:rPr lang="en-US" sz="1400" dirty="0" smtClean="0">
                <a:latin typeface="Montserrat" pitchFamily="2" charset="-52"/>
              </a:rPr>
              <a:t>Python </a:t>
            </a:r>
            <a:r>
              <a:rPr lang="ru-RU" sz="1400" dirty="0" smtClean="0">
                <a:latin typeface="Montserrat" pitchFamily="2" charset="-52"/>
              </a:rPr>
              <a:t>для работы с ним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32661" y="1632131"/>
            <a:ext cx="3263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В </a:t>
            </a:r>
            <a:r>
              <a:rPr lang="en-US" sz="1400" dirty="0" smtClean="0">
                <a:latin typeface="Montserrat" pitchFamily="2" charset="-52"/>
              </a:rPr>
              <a:t>WORKFLOW </a:t>
            </a:r>
            <a:r>
              <a:rPr lang="ru-RU" sz="1400" dirty="0" smtClean="0">
                <a:latin typeface="Montserrat" pitchFamily="2" charset="-52"/>
              </a:rPr>
              <a:t>можно использовать логические операторы (без кода – блоками правил)</a:t>
            </a:r>
            <a:endParaRPr lang="ru-RU" sz="1400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6263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18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6" y="-10501"/>
            <a:ext cx="10343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СЦЕНАРИИ РАЗРАБОТКИ ДЛЯ ФОРМИРОВАНИЕ SCHEDULE ФАЙЛА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9059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Сократить</a:t>
                      </a: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время на внесение информации в исторический файл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Введение новой метрики для повышения качества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62951"/>
            <a:ext cx="4382795" cy="386566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618" y="2509132"/>
            <a:ext cx="3513859" cy="33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19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/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Автоматизировать получения картографической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Введение новой метрики для повышения качества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3993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СЦЕНАРИИ РАЗРАБОТКИ ДЛЯ ФОРМИРОВАНИЕ SCHEDULE ФАЙЛА</a:t>
            </a:r>
          </a:p>
        </p:txBody>
      </p:sp>
      <p:graphicFrame>
        <p:nvGraphicFramePr>
          <p:cNvPr id="15" name="Схема 14"/>
          <p:cNvGraphicFramePr/>
          <p:nvPr>
            <p:extLst>
              <p:ext uri="{D42A27DB-BD31-4B8C-83A1-F6EECF244321}">
                <p14:modId xmlns:p14="http://schemas.microsoft.com/office/powerpoint/2010/main" val="799253819"/>
              </p:ext>
            </p:extLst>
          </p:nvPr>
        </p:nvGraphicFramePr>
        <p:xfrm>
          <a:off x="0" y="1610020"/>
          <a:ext cx="3567109" cy="4853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>
            <p:extLst/>
          </p:nvPr>
        </p:nvGraphicFramePr>
        <p:xfrm>
          <a:off x="159350" y="7344908"/>
          <a:ext cx="12173733" cy="5758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7911">
                  <a:extLst>
                    <a:ext uri="{9D8B030D-6E8A-4147-A177-3AD203B41FA5}">
                      <a16:colId xmlns:a16="http://schemas.microsoft.com/office/drawing/2014/main" val="919653063"/>
                    </a:ext>
                  </a:extLst>
                </a:gridCol>
                <a:gridCol w="423251">
                  <a:extLst>
                    <a:ext uri="{9D8B030D-6E8A-4147-A177-3AD203B41FA5}">
                      <a16:colId xmlns:a16="http://schemas.microsoft.com/office/drawing/2014/main" val="1529976340"/>
                    </a:ext>
                  </a:extLst>
                </a:gridCol>
                <a:gridCol w="3120571">
                  <a:extLst>
                    <a:ext uri="{9D8B030D-6E8A-4147-A177-3AD203B41FA5}">
                      <a16:colId xmlns:a16="http://schemas.microsoft.com/office/drawing/2014/main" val="3134342224"/>
                    </a:ext>
                  </a:extLst>
                </a:gridCol>
                <a:gridCol w="514089">
                  <a:extLst>
                    <a:ext uri="{9D8B030D-6E8A-4147-A177-3AD203B41FA5}">
                      <a16:colId xmlns:a16="http://schemas.microsoft.com/office/drawing/2014/main" val="2926633653"/>
                    </a:ext>
                  </a:extLst>
                </a:gridCol>
                <a:gridCol w="4057911">
                  <a:extLst>
                    <a:ext uri="{9D8B030D-6E8A-4147-A177-3AD203B41FA5}">
                      <a16:colId xmlns:a16="http://schemas.microsoft.com/office/drawing/2014/main" val="2020201261"/>
                    </a:ext>
                  </a:extLst>
                </a:gridCol>
              </a:tblGrid>
              <a:tr h="191964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Бурение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Грп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Дострел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013871"/>
                  </a:ext>
                </a:extLst>
              </a:tr>
              <a:tr h="191964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Входные</a:t>
                      </a:r>
                      <a:r>
                        <a:rPr lang="ru-RU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режимы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Сценарий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Дополнительные настройки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464492"/>
                  </a:ext>
                </a:extLst>
              </a:tr>
              <a:tr h="1919645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Гно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Плюсы метода и его возможности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5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Введение ОРЭ и многозабойных скважин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3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4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Таблица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16718"/>
              </p:ext>
            </p:extLst>
          </p:nvPr>
        </p:nvGraphicFramePr>
        <p:xfrm>
          <a:off x="4296017" y="1175017"/>
          <a:ext cx="7720590" cy="48519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720590">
                  <a:extLst>
                    <a:ext uri="{9D8B030D-6E8A-4147-A177-3AD203B41FA5}">
                      <a16:colId xmlns:a16="http://schemas.microsoft.com/office/drawing/2014/main" val="2991638615"/>
                    </a:ext>
                  </a:extLst>
                </a:gridCol>
              </a:tblGrid>
              <a:tr h="411167">
                <a:tc>
                  <a:txBody>
                    <a:bodyPr/>
                    <a:lstStyle/>
                    <a:p>
                      <a:pPr indent="179705"/>
                      <a:r>
                        <a:rPr lang="ru-RU" sz="18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Законы предельной автоматизации</a:t>
                      </a:r>
                      <a:endParaRPr lang="ru-RU" sz="1800" b="1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737058"/>
                  </a:ext>
                </a:extLst>
              </a:tr>
              <a:tr h="4440765"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То, что может быть автоматизировано, должно быть автоматизировано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.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ru-RU" sz="1800" dirty="0" smtClean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Наиболее распространённое действие должно требовать минимального количества усилий со стороны потребителя. В идеале – ни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одного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ru-RU" sz="1800" dirty="0" smtClean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Все что требует единообразного подхода, должно рассматриваться потенциально к автоматизации, лучше всего изначально с момента формирования подхода.</a:t>
                      </a:r>
                    </a:p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77448"/>
                  </a:ext>
                </a:extLst>
              </a:tr>
            </a:tbl>
          </a:graphicData>
        </a:graphic>
      </p:graphicFrame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МОТИВАЦИЯ ИСПОЛЬЗОВАНИЯ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2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48" y="1319212"/>
            <a:ext cx="2688675" cy="41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5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0"/>
            <a:ext cx="44259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83273"/>
            <a:ext cx="9105900" cy="1384601"/>
          </a:xfrm>
        </p:spPr>
        <p:txBody>
          <a:bodyPr>
            <a:noAutofit/>
          </a:bodyPr>
          <a:lstStyle/>
          <a:p>
            <a:pPr algn="r"/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Расширение возможностей по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анализу</a:t>
            </a:r>
            <a:r>
              <a:rPr lang="en-US" sz="3200" dirty="0" smtClean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разработки и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результатов</a:t>
            </a:r>
            <a:r>
              <a:rPr lang="en-US" sz="3200" dirty="0" smtClean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моделирования 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с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использованием</a:t>
            </a:r>
            <a:r>
              <a:rPr lang="en-US" sz="3200" dirty="0" smtClean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__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WORKFLOW 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в дизайнере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моделей</a:t>
            </a:r>
            <a:r>
              <a:rPr lang="en-US" sz="3200" dirty="0" smtClean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___</a:t>
            </a:r>
            <a:endParaRPr lang="ru-RU" sz="3200" dirty="0">
              <a:solidFill>
                <a:srgbClr val="009D55"/>
              </a:solidFill>
              <a:latin typeface="Montserrat" pitchFamily="2" charset="-52"/>
              <a:cs typeface="Gotham Pro" panose="02000503040000020004" pitchFamily="2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5" y="5256677"/>
            <a:ext cx="1798635" cy="820273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 flipH="1">
            <a:off x="4" y="576129"/>
            <a:ext cx="11524339" cy="0"/>
          </a:xfrm>
          <a:prstGeom prst="line">
            <a:avLst/>
          </a:prstGeom>
          <a:ln w="31750">
            <a:solidFill>
              <a:srgbClr val="F0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2162629" y="2503147"/>
            <a:ext cx="10038897" cy="0"/>
          </a:xfrm>
          <a:prstGeom prst="line">
            <a:avLst/>
          </a:prstGeom>
          <a:ln w="31750">
            <a:solidFill>
              <a:srgbClr val="009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91087" y="3933327"/>
            <a:ext cx="55009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Апрель, </a:t>
            </a:r>
            <a:r>
              <a:rPr lang="ru-RU" sz="1600" kern="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</a:t>
            </a:r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endParaRPr lang="en-US" sz="1600" kern="0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9986" t="-278" r="9868" b="278"/>
          <a:stretch/>
        </p:blipFill>
        <p:spPr>
          <a:xfrm>
            <a:off x="6377781" y="0"/>
            <a:ext cx="9586118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281781" y="3046765"/>
            <a:ext cx="26469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017" y="3487944"/>
            <a:ext cx="3876946" cy="576056"/>
          </a:xfrm>
          <a:prstGeom prst="rect">
            <a:avLst/>
          </a:prstGeom>
          <a:ln>
            <a:noFill/>
          </a:ln>
        </p:spPr>
      </p:pic>
      <p:sp>
        <p:nvSpPr>
          <p:cNvPr id="16" name="Прямоугольник 15"/>
          <p:cNvSpPr/>
          <p:nvPr/>
        </p:nvSpPr>
        <p:spPr>
          <a:xfrm>
            <a:off x="281781" y="513328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https://tatarstan.ru/file/news/1302_n2161400_big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1" t="18341" r="11099" b="37881"/>
          <a:stretch/>
        </p:blipFill>
        <p:spPr bwMode="auto">
          <a:xfrm>
            <a:off x="3291300" y="5390816"/>
            <a:ext cx="2785650" cy="87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2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  <a:endParaRPr lang="ru-RU" sz="44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21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18635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1279" y="752102"/>
            <a:ext cx="5237019" cy="1727345"/>
          </a:xfrm>
        </p:spPr>
        <p:txBody>
          <a:bodyPr/>
          <a:lstStyle/>
          <a:p>
            <a:pPr algn="l"/>
            <a:r>
              <a:rPr lang="ru-RU" sz="40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  <a:endParaRPr lang="ru-RU" sz="40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22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490" t="-1694" r="31079" b="1694"/>
          <a:stretch/>
        </p:blipFill>
        <p:spPr>
          <a:xfrm>
            <a:off x="2311007" y="0"/>
            <a:ext cx="7295089" cy="6858000"/>
          </a:xfrm>
          <a:prstGeom prst="parallelogram">
            <a:avLst>
              <a:gd name="adj" fmla="val 42208"/>
            </a:avLst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29400" y="-5033604"/>
            <a:ext cx="10850489" cy="66493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37" y="1662562"/>
            <a:ext cx="2466465" cy="8168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6" descr="https://rarus.ru/upload/iblock/8d1/flegmdjumji7azkdf8wsp2pa1pmpj4fe/neftekhimicheskiy_kompleks_tatneft_pr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23091" r="12356" b="38021"/>
          <a:stretch/>
        </p:blipFill>
        <p:spPr bwMode="auto">
          <a:xfrm>
            <a:off x="9454737" y="4493647"/>
            <a:ext cx="2449959" cy="7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0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  <a:endParaRPr lang="ru-RU" sz="44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23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74352" y="-2984885"/>
            <a:ext cx="10850489" cy="66493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28293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Таблица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697591"/>
              </p:ext>
            </p:extLst>
          </p:nvPr>
        </p:nvGraphicFramePr>
        <p:xfrm>
          <a:off x="187541" y="1712576"/>
          <a:ext cx="12004459" cy="48519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925929">
                  <a:extLst>
                    <a:ext uri="{9D8B030D-6E8A-4147-A177-3AD203B41FA5}">
                      <a16:colId xmlns:a16="http://schemas.microsoft.com/office/drawing/2014/main" val="2991638615"/>
                    </a:ext>
                  </a:extLst>
                </a:gridCol>
                <a:gridCol w="7078530">
                  <a:extLst>
                    <a:ext uri="{9D8B030D-6E8A-4147-A177-3AD203B41FA5}">
                      <a16:colId xmlns:a16="http://schemas.microsoft.com/office/drawing/2014/main" val="336526854"/>
                    </a:ext>
                  </a:extLst>
                </a:gridCol>
              </a:tblGrid>
              <a:tr h="411167">
                <a:tc>
                  <a:txBody>
                    <a:bodyPr/>
                    <a:lstStyle/>
                    <a:p>
                      <a:pPr indent="179705"/>
                      <a:r>
                        <a:rPr lang="ru-RU" sz="18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Законы предельной автоматизации</a:t>
                      </a:r>
                      <a:endParaRPr lang="ru-RU" sz="1800" b="1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79705">
                        <a:spcAft>
                          <a:spcPts val="1200"/>
                        </a:spcAft>
                      </a:pPr>
                      <a:r>
                        <a:rPr lang="ru-RU" sz="18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Требования к автоматизации</a:t>
                      </a:r>
                      <a:endParaRPr lang="ru-RU" sz="1800" b="1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737058"/>
                  </a:ext>
                </a:extLst>
              </a:tr>
              <a:tr h="4440765"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То, что может быть автоматизировано, должно быть автоматизировано.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Наиболее распространённое действие должно требовать минимального количества усилий со стороны потребителя. В идеале – ни одного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Все что требует единообразного подхода, должно рассматриваться потенциально к автоматизации, лучше всего изначально с момента формирования подхода.</a:t>
                      </a:r>
                    </a:p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Сбалансированность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. Автоматизация должна применяться в разумных пределах, для сохранения баланса автоматизации и человеческого участия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;</a:t>
                      </a:r>
                      <a:endParaRPr lang="ru-RU" sz="1600" dirty="0" smtClean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Прозрачность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. Все процессы и решения, принятые автоматизированными системами должны быть прозрачными и понятными для пользователей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Ответственность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. За действие автоматизированных систем ответственность несут разработчики и пользователи совместно 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Безопасность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. Автоматизация должна быть обеспечена мерами безопасности. 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Эффективность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. Автоматизация применяется с учетом эффективности ее применения в человеческом и денежном выражении.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77448"/>
                  </a:ext>
                </a:extLst>
              </a:tr>
            </a:tbl>
          </a:graphicData>
        </a:graphic>
      </p:graphicFrame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МОТИВАЦИЯ ИСПОЛЬЗОВАНИЯ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3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4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ПРОЦЕССЫ ПРИ РАБОТЕ С ГГДМ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4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86766E-CC17-4710-9A55-5BBE04180D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19"/>
          <a:stretch/>
        </p:blipFill>
        <p:spPr>
          <a:xfrm flipH="1">
            <a:off x="4639899" y="719822"/>
            <a:ext cx="7539401" cy="5702628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0" y="719822"/>
            <a:ext cx="4639899" cy="5702629"/>
            <a:chOff x="1102303" y="1219069"/>
            <a:chExt cx="4152429" cy="5103508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3086766E-CC17-4710-9A55-5BBE04180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2303" y="1219069"/>
              <a:ext cx="4152429" cy="5103508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AFA75322-50CA-42C7-882E-DCDA5B3217CD}"/>
                </a:ext>
              </a:extLst>
            </p:cNvPr>
            <p:cNvSpPr txBox="1"/>
            <p:nvPr/>
          </p:nvSpPr>
          <p:spPr>
            <a:xfrm>
              <a:off x="4397339" y="3025265"/>
              <a:ext cx="811658" cy="46825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ru-RU" sz="2800" dirty="0"/>
                <a:t>88 %</a:t>
              </a: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42258D56-CF8D-40D1-8CA4-B8A21D4E7C99}"/>
                </a:ext>
              </a:extLst>
            </p:cNvPr>
            <p:cNvSpPr txBox="1"/>
            <p:nvPr/>
          </p:nvSpPr>
          <p:spPr>
            <a:xfrm>
              <a:off x="4397339" y="2468050"/>
              <a:ext cx="811658" cy="46825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ru-RU" sz="2800" dirty="0"/>
                <a:t>12 %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127934" y="3024110"/>
              <a:ext cx="2842973" cy="256160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Сбор и обработка промысловых данных </a:t>
              </a:r>
            </a:p>
            <a:p>
              <a:pPr lvl="0" algn="r"/>
              <a:endParaRPr lang="ru-RU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Верификация разнородной информации</a:t>
              </a:r>
            </a:p>
            <a:p>
              <a:pPr lvl="0" algn="r"/>
              <a:endParaRPr lang="ru-RU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Анализ разработки</a:t>
              </a:r>
            </a:p>
            <a:p>
              <a:pPr lvl="0" algn="r"/>
              <a:endParaRPr lang="ru-RU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Работа со специалистами смежных областей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127934" y="1756426"/>
              <a:ext cx="1804507" cy="82632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b="1" dirty="0" smtClean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Расчет геолого-гидродинамической модели</a:t>
              </a:r>
              <a:endParaRPr lang="ru-RU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5674404" y="2768848"/>
            <a:ext cx="6229868" cy="313932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1400" b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Данные необходимые для моделирования</a:t>
            </a:r>
          </a:p>
          <a:p>
            <a:pPr lvl="1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Свойства геологической и гидродинамической сеток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Параметры сетки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Кубы свойств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Параметры и ограничения расчетов</a:t>
            </a:r>
          </a:p>
          <a:p>
            <a:pPr lvl="1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Геолого-промысловая база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Траектории скважин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События и ГРП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 сбора и перекачки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История разработки </a:t>
            </a:r>
          </a:p>
          <a:p>
            <a:pPr lvl="1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Промысловые и лабораторные исследования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ГДИС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Исследования ОФП, ФЕС, </a:t>
            </a:r>
            <a:r>
              <a:rPr lang="en-US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PVT</a:t>
            </a:r>
          </a:p>
          <a:p>
            <a:pPr lvl="2"/>
            <a:r>
              <a:rPr lang="ru-RU" sz="1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ГИС</a:t>
            </a:r>
            <a:endParaRPr lang="ru-RU" sz="1400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689026" y="1895270"/>
            <a:ext cx="6215246" cy="70788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20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Результаты расчета</a:t>
            </a:r>
          </a:p>
          <a:p>
            <a:pPr lvl="1"/>
            <a:r>
              <a:rPr lang="ru-RU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Рассчитанные кубы и показатели скважин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ПРИНЦИПЫ РАБОТЫ С </a:t>
            </a:r>
            <a:r>
              <a:rPr lang="en-US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WORKFLOW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5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80181" y="1113521"/>
            <a:ext cx="52869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 smtClean="0">
                <a:latin typeface="Montserrat" pitchFamily="2" charset="-52"/>
                <a:ea typeface="Roboto Light" panose="02000000000000000000" pitchFamily="2" charset="0"/>
              </a:rPr>
              <a:t>Эффекты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Универсальность применяемых алгоритмов внутри компании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Тиражирования методик и технологий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Оптимизация рутинных процессов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Более глубокая проработка вопросов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Повышение эффективности принимаемых решений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58" y="5095104"/>
            <a:ext cx="1026927" cy="1026927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1812874" y="5231251"/>
            <a:ext cx="214590" cy="759992"/>
            <a:chOff x="4707900" y="1283488"/>
            <a:chExt cx="241082" cy="853815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4707900" y="1283488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721970" y="1600230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721970" y="1922991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3" name="Соединительная линия уступом 22"/>
            <p:cNvCxnSpPr>
              <a:stCxn id="20" idx="3"/>
              <a:endCxn id="22" idx="3"/>
            </p:cNvCxnSpPr>
            <p:nvPr/>
          </p:nvCxnSpPr>
          <p:spPr>
            <a:xfrm>
              <a:off x="4936282" y="1707386"/>
              <a:ext cx="12700" cy="322761"/>
            </a:xfrm>
            <a:prstGeom prst="bentConnector3">
              <a:avLst>
                <a:gd name="adj1" fmla="val 900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Соединительная линия уступом 23"/>
            <p:cNvCxnSpPr/>
            <p:nvPr/>
          </p:nvCxnSpPr>
          <p:spPr>
            <a:xfrm flipH="1">
              <a:off x="4707900" y="1386970"/>
              <a:ext cx="12700" cy="322761"/>
            </a:xfrm>
            <a:prstGeom prst="bentConnector3">
              <a:avLst>
                <a:gd name="adj1" fmla="val 1125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Не равно 24"/>
          <p:cNvSpPr/>
          <p:nvPr/>
        </p:nvSpPr>
        <p:spPr>
          <a:xfrm>
            <a:off x="2263120" y="5250195"/>
            <a:ext cx="736600" cy="622300"/>
          </a:xfrm>
          <a:prstGeom prst="mathNotEqual">
            <a:avLst>
              <a:gd name="adj1" fmla="val 11275"/>
              <a:gd name="adj2" fmla="val 6600000"/>
              <a:gd name="adj3" fmla="val 1788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176631" y="888398"/>
            <a:ext cx="5677857" cy="5506501"/>
            <a:chOff x="5701344" y="1200240"/>
            <a:chExt cx="5677857" cy="5506501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7"/>
            <a:srcRect r="38051"/>
            <a:stretch/>
          </p:blipFill>
          <p:spPr>
            <a:xfrm>
              <a:off x="5751401" y="1200240"/>
              <a:ext cx="5627800" cy="5506501"/>
            </a:xfrm>
            <a:prstGeom prst="rect">
              <a:avLst/>
            </a:prstGeom>
          </p:spPr>
        </p:pic>
        <p:sp>
          <p:nvSpPr>
            <p:cNvPr id="13" name="Прямоугольник 12"/>
            <p:cNvSpPr/>
            <p:nvPr/>
          </p:nvSpPr>
          <p:spPr>
            <a:xfrm>
              <a:off x="7000241" y="1586782"/>
              <a:ext cx="1113270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0081665" y="1586782"/>
              <a:ext cx="1113270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6684745" y="1586782"/>
              <a:ext cx="315495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5701344" y="6017312"/>
              <a:ext cx="496256" cy="4165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511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АРИФМЕТИКА СВОЙСТВ В ВОРКФЛОУ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6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406035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921547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9603770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расчета и задания кубов свойств в ГДМ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Повышение эффективности работы,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сокращение количества ошибок, унификация процесса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t="4193" b="74930"/>
          <a:stretch/>
        </p:blipFill>
        <p:spPr>
          <a:xfrm>
            <a:off x="1977901" y="2076931"/>
            <a:ext cx="3154368" cy="9710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r="23989" b="12650"/>
          <a:stretch/>
        </p:blipFill>
        <p:spPr>
          <a:xfrm>
            <a:off x="1991080" y="3761645"/>
            <a:ext cx="3154368" cy="757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Прямоугольник 23"/>
          <p:cNvSpPr/>
          <p:nvPr/>
        </p:nvSpPr>
        <p:spPr>
          <a:xfrm>
            <a:off x="315914" y="1730531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Работа в </a:t>
            </a:r>
            <a:r>
              <a:rPr lang="en-US" sz="1600" dirty="0" smtClean="0">
                <a:latin typeface="Montserrat" pitchFamily="2" charset="-52"/>
                <a:cs typeface="Arial" panose="020B0604020202020204" pitchFamily="34" charset="0"/>
              </a:rPr>
              <a:t>DATA-</a:t>
            </a:r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ФАЙЛА это…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65796" y="2239300"/>
            <a:ext cx="1580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 smtClean="0"/>
              <a:t>ПЕРЕМЕННЫЕ</a:t>
            </a:r>
          </a:p>
          <a:p>
            <a:pPr algn="r"/>
            <a:r>
              <a:rPr lang="en-US" b="1" dirty="0" smtClean="0"/>
              <a:t>DEFINES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65796" y="3834615"/>
            <a:ext cx="1612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 smtClean="0"/>
              <a:t>АРИФМЕТИКА</a:t>
            </a:r>
          </a:p>
          <a:p>
            <a:pPr algn="r"/>
            <a:r>
              <a:rPr lang="ru-RU" b="1" dirty="0" smtClean="0"/>
              <a:t>СЕКЦИЯ </a:t>
            </a:r>
            <a:r>
              <a:rPr lang="en-US" b="1" dirty="0" smtClean="0"/>
              <a:t>GRID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2160728" y="4534515"/>
            <a:ext cx="1676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 smtClean="0"/>
              <a:t>АРИФМЕТИКА</a:t>
            </a:r>
          </a:p>
          <a:p>
            <a:pPr algn="r"/>
            <a:r>
              <a:rPr lang="ru-RU" b="1" dirty="0" smtClean="0"/>
              <a:t>СЕКЦИЯ </a:t>
            </a:r>
            <a:r>
              <a:rPr lang="en-US" b="1" dirty="0" smtClean="0"/>
              <a:t>PROPS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7376295" y="1738376"/>
            <a:ext cx="2703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МИНУСЫ ПОДХОДА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76294" y="2013430"/>
            <a:ext cx="452797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Сложная и разрозненная структура данных</a:t>
            </a:r>
            <a:endParaRPr lang="en-US" sz="1600" dirty="0" smtClean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Негибкий расчет параметров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Долгая инициализация проекта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Невозможность предварительно оценить статистику по кубам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Трудоемкое сопоставление регионов равновесия с их параметрами равновесия (</a:t>
            </a:r>
            <a:r>
              <a:rPr lang="en-US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EQUIL)</a:t>
            </a:r>
            <a:endParaRPr lang="ru-RU" sz="1600" dirty="0" smtClean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376294" y="1767307"/>
            <a:ext cx="4527978" cy="4605115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14660" y="1775084"/>
            <a:ext cx="6810040" cy="4605115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/>
          <a:srcRect r="17313"/>
          <a:stretch/>
        </p:blipFill>
        <p:spPr>
          <a:xfrm>
            <a:off x="1991080" y="5196089"/>
            <a:ext cx="3171825" cy="1007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/>
          <a:srcRect r="4922"/>
          <a:stretch/>
        </p:blipFill>
        <p:spPr>
          <a:xfrm>
            <a:off x="3841618" y="2852119"/>
            <a:ext cx="3189178" cy="1010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Прямоугольник 32"/>
          <p:cNvSpPr/>
          <p:nvPr/>
        </p:nvSpPr>
        <p:spPr>
          <a:xfrm>
            <a:off x="2325810" y="3077203"/>
            <a:ext cx="1442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/>
              <a:t>ИМПОРТ КУБОВ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-1" y="5413808"/>
            <a:ext cx="1991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/>
              <a:t>ОБОЗНАЧЕНИЕ РЕГИОНОВ ВНК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/>
          <a:srcRect r="40926" b="57274"/>
          <a:stretch/>
        </p:blipFill>
        <p:spPr>
          <a:xfrm>
            <a:off x="3837150" y="4307452"/>
            <a:ext cx="3154697" cy="1052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Прямоугольник 34"/>
          <p:cNvSpPr/>
          <p:nvPr/>
        </p:nvSpPr>
        <p:spPr>
          <a:xfrm>
            <a:off x="7376295" y="4864256"/>
            <a:ext cx="3812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ТОП-3 ТИПИЧНЫХ ОШИБОК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76294" y="5139310"/>
            <a:ext cx="45279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Нехватка/неправильное введение параметров/корреляций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Нефизичное</a:t>
            </a: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 распределение свойств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Несогласованность кубов свойств</a:t>
            </a:r>
          </a:p>
        </p:txBody>
      </p:sp>
    </p:spTree>
    <p:extLst>
      <p:ext uri="{BB962C8B-B14F-4D97-AF65-F5344CB8AC3E}">
        <p14:creationId xmlns:p14="http://schemas.microsoft.com/office/powerpoint/2010/main" val="215803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38018" y="12843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АРИФМЕТИКА СВОЙСТВ В ВОРКФЛОУ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7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834424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921547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9603770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расчета и задания кубов свойств в ГДМ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Сокращение времени на инициализацию модели. Повышение контроля качества входных данных для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24" name="Прямоугольник 23"/>
          <p:cNvSpPr/>
          <p:nvPr/>
        </p:nvSpPr>
        <p:spPr>
          <a:xfrm>
            <a:off x="385037" y="1613888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Работа с </a:t>
            </a:r>
            <a:r>
              <a:rPr lang="en-US" sz="1600" dirty="0" smtClean="0">
                <a:latin typeface="Montserrat" pitchFamily="2" charset="-52"/>
                <a:cs typeface="Arial" panose="020B0604020202020204" pitchFamily="34" charset="0"/>
              </a:rPr>
              <a:t>WORKFLOW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116593" y="2034828"/>
            <a:ext cx="1903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Импорт данных из внешних источников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69510" y="1613889"/>
            <a:ext cx="5934762" cy="4869374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14660" y="1628775"/>
            <a:ext cx="5563626" cy="4852481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5"/>
          <a:srcRect b="19652"/>
          <a:stretch/>
        </p:blipFill>
        <p:spPr>
          <a:xfrm>
            <a:off x="405884" y="1937556"/>
            <a:ext cx="3710709" cy="4453720"/>
          </a:xfrm>
          <a:prstGeom prst="rect">
            <a:avLst/>
          </a:prstGeom>
        </p:spPr>
      </p:pic>
      <p:sp>
        <p:nvSpPr>
          <p:cNvPr id="37" name="Полилиния 36"/>
          <p:cNvSpPr/>
          <p:nvPr/>
        </p:nvSpPr>
        <p:spPr>
          <a:xfrm>
            <a:off x="3800147" y="2124269"/>
            <a:ext cx="358140" cy="566733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 37"/>
          <p:cNvSpPr/>
          <p:nvPr/>
        </p:nvSpPr>
        <p:spPr>
          <a:xfrm>
            <a:off x="3800147" y="2781140"/>
            <a:ext cx="358140" cy="3326610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 38"/>
          <p:cNvSpPr/>
          <p:nvPr/>
        </p:nvSpPr>
        <p:spPr>
          <a:xfrm>
            <a:off x="3800147" y="6207671"/>
            <a:ext cx="358140" cy="183447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4116593" y="3840073"/>
            <a:ext cx="1903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Арифметика свойств всех секций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137440" y="6003266"/>
            <a:ext cx="1903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Задание параметров ВНК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040647" y="4578738"/>
            <a:ext cx="3129370" cy="1801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Гистограмма, </a:t>
            </a:r>
            <a:r>
              <a:rPr lang="ru-RU" dirty="0" err="1" smtClean="0">
                <a:solidFill>
                  <a:schemeClr val="tx1"/>
                </a:solidFill>
              </a:rPr>
              <a:t>кроссплот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 косяками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241155" y="3569374"/>
            <a:ext cx="2598822" cy="28105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Сопоставление ВНК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6040647" y="1690877"/>
            <a:ext cx="3129370" cy="28164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Карта параметра с косяками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9241153" y="1691382"/>
            <a:ext cx="2598823" cy="1801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Гистограмма, </a:t>
            </a:r>
            <a:r>
              <a:rPr lang="ru-RU" dirty="0" err="1">
                <a:solidFill>
                  <a:schemeClr val="tx1"/>
                </a:solidFill>
              </a:rPr>
              <a:t>кроссплот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С косяками</a:t>
            </a: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 rotWithShape="1">
          <a:blip r:embed="rId6"/>
          <a:srcRect r="17508"/>
          <a:stretch/>
        </p:blipFill>
        <p:spPr>
          <a:xfrm>
            <a:off x="6056997" y="1716752"/>
            <a:ext cx="3087003" cy="276860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336247" y="4133849"/>
            <a:ext cx="2763394" cy="35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479" y="4578736"/>
            <a:ext cx="3080452" cy="1793609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6458761" y="4595813"/>
            <a:ext cx="1784285" cy="1469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10233212" y="2222283"/>
            <a:ext cx="863676" cy="7495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1240" y="1683332"/>
            <a:ext cx="2571893" cy="1782669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10270409" y="2084296"/>
            <a:ext cx="826479" cy="88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9"/>
          <a:srcRect t="1336"/>
          <a:stretch/>
        </p:blipFill>
        <p:spPr>
          <a:xfrm>
            <a:off x="9261240" y="3591911"/>
            <a:ext cx="2530635" cy="2600085"/>
          </a:xfrm>
          <a:prstGeom prst="rect">
            <a:avLst/>
          </a:prstGeom>
        </p:spPr>
      </p:pic>
      <p:sp>
        <p:nvSpPr>
          <p:cNvPr id="56" name="Прямоугольник 55"/>
          <p:cNvSpPr/>
          <p:nvPr/>
        </p:nvSpPr>
        <p:spPr>
          <a:xfrm>
            <a:off x="9276995" y="5928360"/>
            <a:ext cx="2187406" cy="304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9260571" y="5685151"/>
            <a:ext cx="2567660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кубе задано 80 регионов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9241153" y="6170746"/>
            <a:ext cx="2569847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таблице 78 (???)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6299050" y="3856849"/>
            <a:ext cx="2842005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KRWR </a:t>
            </a:r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процентном выражении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6045576" y="4614954"/>
            <a:ext cx="3091533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За пределами распределения </a:t>
            </a:r>
            <a:r>
              <a:rPr lang="ru-RU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Кпр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9982201" y="1737791"/>
            <a:ext cx="1846030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Отрицательные </a:t>
            </a:r>
            <a:r>
              <a:rPr lang="ru-RU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Кпр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320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ямоугольник 159"/>
          <p:cNvSpPr/>
          <p:nvPr/>
        </p:nvSpPr>
        <p:spPr>
          <a:xfrm>
            <a:off x="3529287" y="3029153"/>
            <a:ext cx="785885" cy="80818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3541461" y="4003262"/>
            <a:ext cx="785885" cy="80131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3541461" y="4976941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3545866" y="5949065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ямоугольник 158"/>
          <p:cNvSpPr/>
          <p:nvPr/>
        </p:nvSpPr>
        <p:spPr>
          <a:xfrm>
            <a:off x="3519407" y="2057962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38018" y="12843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ОБРЕЗАНИЕ И ЭКСПОРТ МОДЕЛИ ДЛЯ РАСЧЕТА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8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6732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обрезки части ГДМ для расчета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Сокращение времени на инициализацию и расчет модели. Повышение контроля качества входных данных для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9" name="Прямоугольник 48"/>
          <p:cNvSpPr/>
          <p:nvPr/>
        </p:nvSpPr>
        <p:spPr>
          <a:xfrm>
            <a:off x="314660" y="205830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336706" y="2100009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Задание многоугольника границ части модели (создание или загрузка)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053382" y="2018122"/>
            <a:ext cx="431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1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314660" y="303078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/>
          <p:cNvSpPr txBox="1"/>
          <p:nvPr/>
        </p:nvSpPr>
        <p:spPr>
          <a:xfrm>
            <a:off x="336706" y="3062249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Создание фильтра скважин внутри многоугольника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2978041" y="2990602"/>
            <a:ext cx="5822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2</a:t>
            </a:r>
            <a:endParaRPr lang="ru-RU" sz="5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55" name="Стрелка вниз 54"/>
          <p:cNvSpPr/>
          <p:nvPr/>
        </p:nvSpPr>
        <p:spPr>
          <a:xfrm>
            <a:off x="311898" y="2830000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314660" y="497574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/>
          <p:cNvSpPr txBox="1"/>
          <p:nvPr/>
        </p:nvSpPr>
        <p:spPr>
          <a:xfrm>
            <a:off x="336706" y="5003416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Расчет арифметики свойств по введенным изменениям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2962011" y="4935562"/>
            <a:ext cx="6142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4</a:t>
            </a:r>
            <a:endParaRPr lang="ru-RU" sz="5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79" name="Прямоугольник 78"/>
          <p:cNvSpPr/>
          <p:nvPr/>
        </p:nvSpPr>
        <p:spPr>
          <a:xfrm>
            <a:off x="314660" y="5948222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/>
          <p:cNvSpPr txBox="1"/>
          <p:nvPr/>
        </p:nvSpPr>
        <p:spPr>
          <a:xfrm>
            <a:off x="336706" y="6087910"/>
            <a:ext cx="263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Экспорт ГДМ и дальнейший расчет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81" name="Прямоугольник 80"/>
          <p:cNvSpPr/>
          <p:nvPr/>
        </p:nvSpPr>
        <p:spPr>
          <a:xfrm>
            <a:off x="2967621" y="5908041"/>
            <a:ext cx="6030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5</a:t>
            </a:r>
            <a:endParaRPr lang="ru-RU" sz="5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82" name="Прямоугольник 81"/>
          <p:cNvSpPr/>
          <p:nvPr/>
        </p:nvSpPr>
        <p:spPr>
          <a:xfrm>
            <a:off x="314660" y="400326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/>
          <p:cNvSpPr txBox="1"/>
          <p:nvPr/>
        </p:nvSpPr>
        <p:spPr>
          <a:xfrm>
            <a:off x="336706" y="4060962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Расчет арифметики свойств по введенным изменениям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2968423" y="3963082"/>
            <a:ext cx="6014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3</a:t>
            </a:r>
            <a:endParaRPr lang="ru-RU" sz="5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85" name="Стрелка вниз 84"/>
          <p:cNvSpPr/>
          <p:nvPr/>
        </p:nvSpPr>
        <p:spPr>
          <a:xfrm>
            <a:off x="3191438" y="5733617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Стрелка вниз 85"/>
          <p:cNvSpPr/>
          <p:nvPr/>
        </p:nvSpPr>
        <p:spPr>
          <a:xfrm>
            <a:off x="2231592" y="476785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Стрелка вниз 86"/>
          <p:cNvSpPr/>
          <p:nvPr/>
        </p:nvSpPr>
        <p:spPr>
          <a:xfrm>
            <a:off x="1271745" y="3799294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/>
          <p:cNvGrpSpPr/>
          <p:nvPr/>
        </p:nvGrpSpPr>
        <p:grpSpPr>
          <a:xfrm>
            <a:off x="3726950" y="3145244"/>
            <a:ext cx="416780" cy="567974"/>
            <a:chOff x="5555456" y="4779142"/>
            <a:chExt cx="416780" cy="567974"/>
          </a:xfrm>
        </p:grpSpPr>
        <p:grpSp>
          <p:nvGrpSpPr>
            <p:cNvPr id="20" name="Группа 19"/>
            <p:cNvGrpSpPr/>
            <p:nvPr/>
          </p:nvGrpSpPr>
          <p:grpSpPr>
            <a:xfrm>
              <a:off x="5555456" y="4889124"/>
              <a:ext cx="297656" cy="457992"/>
              <a:chOff x="5895975" y="4877993"/>
              <a:chExt cx="297656" cy="457992"/>
            </a:xfrm>
          </p:grpSpPr>
          <p:cxnSp>
            <p:nvCxnSpPr>
              <p:cNvPr id="4" name="Прямая соединительная линия 3"/>
              <p:cNvCxnSpPr/>
              <p:nvPr/>
            </p:nvCxnSpPr>
            <p:spPr>
              <a:xfrm>
                <a:off x="6015038" y="4879181"/>
                <a:ext cx="62280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88"/>
              <p:cNvCxnSpPr/>
              <p:nvPr/>
            </p:nvCxnSpPr>
            <p:spPr>
              <a:xfrm>
                <a:off x="5895975" y="5335192"/>
                <a:ext cx="297656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/>
              <p:cNvCxnSpPr/>
              <p:nvPr/>
            </p:nvCxnSpPr>
            <p:spPr>
              <a:xfrm flipH="1" flipV="1">
                <a:off x="6041964" y="4878786"/>
                <a:ext cx="124802" cy="45719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Прямая соединительная линия 90"/>
              <p:cNvCxnSpPr/>
              <p:nvPr/>
            </p:nvCxnSpPr>
            <p:spPr>
              <a:xfrm flipH="1">
                <a:off x="5922696" y="4877993"/>
                <a:ext cx="124802" cy="45719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/>
              <p:cNvCxnSpPr/>
              <p:nvPr/>
            </p:nvCxnSpPr>
            <p:spPr>
              <a:xfrm flipH="1" flipV="1">
                <a:off x="5964315" y="5181600"/>
                <a:ext cx="191917" cy="8164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/>
              <p:cNvCxnSpPr/>
              <p:nvPr/>
            </p:nvCxnSpPr>
            <p:spPr>
              <a:xfrm flipH="1">
                <a:off x="5982411" y="5035967"/>
                <a:ext cx="119106" cy="50671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Полилиния 32"/>
            <p:cNvSpPr/>
            <p:nvPr/>
          </p:nvSpPr>
          <p:spPr>
            <a:xfrm>
              <a:off x="5750736" y="4779142"/>
              <a:ext cx="221500" cy="232305"/>
            </a:xfrm>
            <a:custGeom>
              <a:avLst/>
              <a:gdLst>
                <a:gd name="connsiteX0" fmla="*/ 0 w 292894"/>
                <a:gd name="connsiteY0" fmla="*/ 0 h 307181"/>
                <a:gd name="connsiteX1" fmla="*/ 292894 w 292894"/>
                <a:gd name="connsiteY1" fmla="*/ 0 h 307181"/>
                <a:gd name="connsiteX2" fmla="*/ 190500 w 292894"/>
                <a:gd name="connsiteY2" fmla="*/ 142875 h 307181"/>
                <a:gd name="connsiteX3" fmla="*/ 188119 w 292894"/>
                <a:gd name="connsiteY3" fmla="*/ 264318 h 307181"/>
                <a:gd name="connsiteX4" fmla="*/ 116681 w 292894"/>
                <a:gd name="connsiteY4" fmla="*/ 307181 h 307181"/>
                <a:gd name="connsiteX5" fmla="*/ 116681 w 292894"/>
                <a:gd name="connsiteY5" fmla="*/ 150018 h 307181"/>
                <a:gd name="connsiteX6" fmla="*/ 0 w 292894"/>
                <a:gd name="connsiteY6" fmla="*/ 0 h 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2894" h="307181">
                  <a:moveTo>
                    <a:pt x="0" y="0"/>
                  </a:moveTo>
                  <a:lnTo>
                    <a:pt x="292894" y="0"/>
                  </a:lnTo>
                  <a:lnTo>
                    <a:pt x="190500" y="142875"/>
                  </a:lnTo>
                  <a:cubicBezTo>
                    <a:pt x="189706" y="183356"/>
                    <a:pt x="188913" y="223837"/>
                    <a:pt x="188119" y="264318"/>
                  </a:cubicBezTo>
                  <a:lnTo>
                    <a:pt x="116681" y="307181"/>
                  </a:lnTo>
                  <a:lnTo>
                    <a:pt x="116681" y="15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6" name="Группа 145"/>
          <p:cNvGrpSpPr/>
          <p:nvPr/>
        </p:nvGrpSpPr>
        <p:grpSpPr>
          <a:xfrm>
            <a:off x="3646408" y="5156875"/>
            <a:ext cx="520579" cy="528740"/>
            <a:chOff x="6362700" y="2557866"/>
            <a:chExt cx="2983820" cy="3030593"/>
          </a:xfrm>
        </p:grpSpPr>
        <p:sp>
          <p:nvSpPr>
            <p:cNvPr id="130" name="Прямоугольник 129"/>
            <p:cNvSpPr/>
            <p:nvPr/>
          </p:nvSpPr>
          <p:spPr>
            <a:xfrm>
              <a:off x="6362700" y="3776684"/>
              <a:ext cx="1026426" cy="864644"/>
            </a:xfrm>
            <a:prstGeom prst="rect">
              <a:avLst/>
            </a:pr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Прямоугольник 130"/>
            <p:cNvSpPr/>
            <p:nvPr/>
          </p:nvSpPr>
          <p:spPr>
            <a:xfrm>
              <a:off x="7392021" y="4657013"/>
              <a:ext cx="951878" cy="905357"/>
            </a:xfrm>
            <a:prstGeom prst="rect">
              <a:avLst/>
            </a:pr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Прямоугольник 131"/>
            <p:cNvSpPr/>
            <p:nvPr/>
          </p:nvSpPr>
          <p:spPr>
            <a:xfrm>
              <a:off x="8367907" y="4030169"/>
              <a:ext cx="577228" cy="149590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571500 h 1476857"/>
                <a:gd name="connsiteX1" fmla="*/ 545478 w 951878"/>
                <a:gd name="connsiteY1" fmla="*/ 0 h 1476857"/>
                <a:gd name="connsiteX2" fmla="*/ 951878 w 951878"/>
                <a:gd name="connsiteY2" fmla="*/ 1476857 h 1476857"/>
                <a:gd name="connsiteX3" fmla="*/ 0 w 951878"/>
                <a:gd name="connsiteY3" fmla="*/ 1476857 h 1476857"/>
                <a:gd name="connsiteX4" fmla="*/ 0 w 951878"/>
                <a:gd name="connsiteY4" fmla="*/ 571500 h 1476857"/>
                <a:gd name="connsiteX0" fmla="*/ 0 w 596278"/>
                <a:gd name="connsiteY0" fmla="*/ 571500 h 1476857"/>
                <a:gd name="connsiteX1" fmla="*/ 545478 w 596278"/>
                <a:gd name="connsiteY1" fmla="*/ 0 h 1476857"/>
                <a:gd name="connsiteX2" fmla="*/ 596278 w 596278"/>
                <a:gd name="connsiteY2" fmla="*/ 810107 h 1476857"/>
                <a:gd name="connsiteX3" fmla="*/ 0 w 596278"/>
                <a:gd name="connsiteY3" fmla="*/ 1476857 h 1476857"/>
                <a:gd name="connsiteX4" fmla="*/ 0 w 596278"/>
                <a:gd name="connsiteY4" fmla="*/ 571500 h 1476857"/>
                <a:gd name="connsiteX0" fmla="*/ 0 w 570878"/>
                <a:gd name="connsiteY0" fmla="*/ 571500 h 1476857"/>
                <a:gd name="connsiteX1" fmla="*/ 545478 w 570878"/>
                <a:gd name="connsiteY1" fmla="*/ 0 h 1476857"/>
                <a:gd name="connsiteX2" fmla="*/ 570878 w 570878"/>
                <a:gd name="connsiteY2" fmla="*/ 873607 h 1476857"/>
                <a:gd name="connsiteX3" fmla="*/ 0 w 570878"/>
                <a:gd name="connsiteY3" fmla="*/ 1476857 h 1476857"/>
                <a:gd name="connsiteX4" fmla="*/ 0 w 570878"/>
                <a:gd name="connsiteY4" fmla="*/ 571500 h 1476857"/>
                <a:gd name="connsiteX0" fmla="*/ 0 w 564528"/>
                <a:gd name="connsiteY0" fmla="*/ 571500 h 1476857"/>
                <a:gd name="connsiteX1" fmla="*/ 545478 w 564528"/>
                <a:gd name="connsiteY1" fmla="*/ 0 h 1476857"/>
                <a:gd name="connsiteX2" fmla="*/ 564528 w 564528"/>
                <a:gd name="connsiteY2" fmla="*/ 899007 h 1476857"/>
                <a:gd name="connsiteX3" fmla="*/ 0 w 564528"/>
                <a:gd name="connsiteY3" fmla="*/ 1476857 h 1476857"/>
                <a:gd name="connsiteX4" fmla="*/ 0 w 564528"/>
                <a:gd name="connsiteY4" fmla="*/ 571500 h 1476857"/>
                <a:gd name="connsiteX0" fmla="*/ 0 w 577228"/>
                <a:gd name="connsiteY0" fmla="*/ 590550 h 1495907"/>
                <a:gd name="connsiteX1" fmla="*/ 577228 w 577228"/>
                <a:gd name="connsiteY1" fmla="*/ 0 h 1495907"/>
                <a:gd name="connsiteX2" fmla="*/ 564528 w 577228"/>
                <a:gd name="connsiteY2" fmla="*/ 918057 h 1495907"/>
                <a:gd name="connsiteX3" fmla="*/ 0 w 577228"/>
                <a:gd name="connsiteY3" fmla="*/ 1495907 h 1495907"/>
                <a:gd name="connsiteX4" fmla="*/ 0 w 577228"/>
                <a:gd name="connsiteY4" fmla="*/ 590550 h 149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28" h="1495907">
                  <a:moveTo>
                    <a:pt x="0" y="590550"/>
                  </a:moveTo>
                  <a:lnTo>
                    <a:pt x="577228" y="0"/>
                  </a:lnTo>
                  <a:lnTo>
                    <a:pt x="564528" y="918057"/>
                  </a:lnTo>
                  <a:lnTo>
                    <a:pt x="0" y="1495907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3" name="Прямоугольник 132"/>
            <p:cNvSpPr/>
            <p:nvPr/>
          </p:nvSpPr>
          <p:spPr>
            <a:xfrm>
              <a:off x="8934217" y="2770258"/>
              <a:ext cx="412128" cy="121650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128" h="1216507">
                  <a:moveTo>
                    <a:pt x="0" y="412750"/>
                  </a:moveTo>
                  <a:lnTo>
                    <a:pt x="393078" y="0"/>
                  </a:lnTo>
                  <a:cubicBezTo>
                    <a:pt x="395195" y="250986"/>
                    <a:pt x="410011" y="546421"/>
                    <a:pt x="412128" y="797407"/>
                  </a:cubicBezTo>
                  <a:lnTo>
                    <a:pt x="25400" y="1216507"/>
                  </a:lnTo>
                  <a:lnTo>
                    <a:pt x="0" y="412750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4" name="Прямоугольник 132"/>
            <p:cNvSpPr/>
            <p:nvPr/>
          </p:nvSpPr>
          <p:spPr>
            <a:xfrm rot="13500000">
              <a:off x="6828712" y="2705086"/>
              <a:ext cx="723746" cy="1508366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285" h="1508366">
                  <a:moveTo>
                    <a:pt x="1" y="686648"/>
                  </a:moveTo>
                  <a:lnTo>
                    <a:pt x="734235" y="0"/>
                  </a:lnTo>
                  <a:cubicBezTo>
                    <a:pt x="736352" y="250986"/>
                    <a:pt x="751168" y="546421"/>
                    <a:pt x="753285" y="797407"/>
                  </a:cubicBezTo>
                  <a:lnTo>
                    <a:pt x="34747" y="1508366"/>
                  </a:lnTo>
                  <a:lnTo>
                    <a:pt x="1" y="686648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5" name="Прямоугольник 132"/>
            <p:cNvSpPr/>
            <p:nvPr/>
          </p:nvSpPr>
          <p:spPr>
            <a:xfrm rot="13500000">
              <a:off x="8320855" y="2263216"/>
              <a:ext cx="706907" cy="1296208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296208">
                  <a:moveTo>
                    <a:pt x="0" y="659707"/>
                  </a:moveTo>
                  <a:lnTo>
                    <a:pt x="713204" y="0"/>
                  </a:lnTo>
                  <a:cubicBezTo>
                    <a:pt x="715321" y="250986"/>
                    <a:pt x="733642" y="334263"/>
                    <a:pt x="735759" y="585249"/>
                  </a:cubicBezTo>
                  <a:lnTo>
                    <a:pt x="17221" y="1296208"/>
                  </a:lnTo>
                  <a:cubicBezTo>
                    <a:pt x="14985" y="1094144"/>
                    <a:pt x="2236" y="861771"/>
                    <a:pt x="0" y="659707"/>
                  </a:cubicBezTo>
                  <a:close/>
                </a:path>
              </a:pathLst>
            </a:custGeom>
            <a:solidFill>
              <a:srgbClr val="F68C6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Прямоугольник 132"/>
            <p:cNvSpPr/>
            <p:nvPr/>
          </p:nvSpPr>
          <p:spPr>
            <a:xfrm rot="13500000">
              <a:off x="7324159" y="2267383"/>
              <a:ext cx="706907" cy="1296208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296208">
                  <a:moveTo>
                    <a:pt x="0" y="659707"/>
                  </a:moveTo>
                  <a:lnTo>
                    <a:pt x="713204" y="0"/>
                  </a:lnTo>
                  <a:cubicBezTo>
                    <a:pt x="715321" y="250986"/>
                    <a:pt x="733642" y="334263"/>
                    <a:pt x="735759" y="585249"/>
                  </a:cubicBezTo>
                  <a:lnTo>
                    <a:pt x="17221" y="1296208"/>
                  </a:lnTo>
                  <a:cubicBezTo>
                    <a:pt x="14985" y="1094144"/>
                    <a:pt x="2236" y="861771"/>
                    <a:pt x="0" y="65970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Прямоугольник 132"/>
            <p:cNvSpPr/>
            <p:nvPr/>
          </p:nvSpPr>
          <p:spPr>
            <a:xfrm rot="13500000">
              <a:off x="7815865" y="2683989"/>
              <a:ext cx="706907" cy="149489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494897">
                  <a:moveTo>
                    <a:pt x="0" y="636134"/>
                  </a:moveTo>
                  <a:lnTo>
                    <a:pt x="660628" y="0"/>
                  </a:lnTo>
                  <a:cubicBezTo>
                    <a:pt x="662745" y="250986"/>
                    <a:pt x="733642" y="532952"/>
                    <a:pt x="735759" y="783938"/>
                  </a:cubicBezTo>
                  <a:lnTo>
                    <a:pt x="17221" y="1494897"/>
                  </a:lnTo>
                  <a:cubicBezTo>
                    <a:pt x="14985" y="1292833"/>
                    <a:pt x="2236" y="838198"/>
                    <a:pt x="0" y="636134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Прямоугольник 132"/>
            <p:cNvSpPr/>
            <p:nvPr/>
          </p:nvSpPr>
          <p:spPr>
            <a:xfrm>
              <a:off x="8944832" y="3613845"/>
              <a:ext cx="401688" cy="1271060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  <a:gd name="connsiteX0" fmla="*/ 0 w 735759"/>
                <a:gd name="connsiteY0" fmla="*/ 421822 h 1280585"/>
                <a:gd name="connsiteX1" fmla="*/ 432611 w 735759"/>
                <a:gd name="connsiteY1" fmla="*/ 0 h 1280585"/>
                <a:gd name="connsiteX2" fmla="*/ 735759 w 735759"/>
                <a:gd name="connsiteY2" fmla="*/ 569626 h 1280585"/>
                <a:gd name="connsiteX3" fmla="*/ 17221 w 735759"/>
                <a:gd name="connsiteY3" fmla="*/ 1280585 h 1280585"/>
                <a:gd name="connsiteX4" fmla="*/ 0 w 735759"/>
                <a:gd name="connsiteY4" fmla="*/ 421822 h 1280585"/>
                <a:gd name="connsiteX0" fmla="*/ 0 w 432955"/>
                <a:gd name="connsiteY0" fmla="*/ 421822 h 1280585"/>
                <a:gd name="connsiteX1" fmla="*/ 432611 w 432955"/>
                <a:gd name="connsiteY1" fmla="*/ 0 h 1280585"/>
                <a:gd name="connsiteX2" fmla="*/ 428433 w 432955"/>
                <a:gd name="connsiteY2" fmla="*/ 831564 h 1280585"/>
                <a:gd name="connsiteX3" fmla="*/ 17221 w 432955"/>
                <a:gd name="connsiteY3" fmla="*/ 1280585 h 1280585"/>
                <a:gd name="connsiteX4" fmla="*/ 0 w 432955"/>
                <a:gd name="connsiteY4" fmla="*/ 421822 h 1280585"/>
                <a:gd name="connsiteX0" fmla="*/ 0 w 432747"/>
                <a:gd name="connsiteY0" fmla="*/ 421822 h 1280585"/>
                <a:gd name="connsiteX1" fmla="*/ 432611 w 432747"/>
                <a:gd name="connsiteY1" fmla="*/ 0 h 1280585"/>
                <a:gd name="connsiteX2" fmla="*/ 413561 w 432747"/>
                <a:gd name="connsiteY2" fmla="*/ 874427 h 1280585"/>
                <a:gd name="connsiteX3" fmla="*/ 17221 w 432747"/>
                <a:gd name="connsiteY3" fmla="*/ 1280585 h 1280585"/>
                <a:gd name="connsiteX4" fmla="*/ 0 w 432747"/>
                <a:gd name="connsiteY4" fmla="*/ 421822 h 1280585"/>
                <a:gd name="connsiteX0" fmla="*/ 0 w 418083"/>
                <a:gd name="connsiteY0" fmla="*/ 412297 h 1271060"/>
                <a:gd name="connsiteX1" fmla="*/ 417739 w 418083"/>
                <a:gd name="connsiteY1" fmla="*/ 0 h 1271060"/>
                <a:gd name="connsiteX2" fmla="*/ 413561 w 418083"/>
                <a:gd name="connsiteY2" fmla="*/ 864902 h 1271060"/>
                <a:gd name="connsiteX3" fmla="*/ 17221 w 418083"/>
                <a:gd name="connsiteY3" fmla="*/ 1271060 h 1271060"/>
                <a:gd name="connsiteX4" fmla="*/ 0 w 418083"/>
                <a:gd name="connsiteY4" fmla="*/ 412297 h 127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83" h="1271060">
                  <a:moveTo>
                    <a:pt x="0" y="412297"/>
                  </a:moveTo>
                  <a:lnTo>
                    <a:pt x="417739" y="0"/>
                  </a:lnTo>
                  <a:cubicBezTo>
                    <a:pt x="419856" y="250986"/>
                    <a:pt x="411444" y="613916"/>
                    <a:pt x="413561" y="864902"/>
                  </a:cubicBezTo>
                  <a:lnTo>
                    <a:pt x="17221" y="1271060"/>
                  </a:lnTo>
                  <a:cubicBezTo>
                    <a:pt x="14985" y="1068996"/>
                    <a:pt x="2236" y="614361"/>
                    <a:pt x="0" y="41229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3" name="Прямоугольник 132"/>
            <p:cNvSpPr/>
            <p:nvPr/>
          </p:nvSpPr>
          <p:spPr>
            <a:xfrm>
              <a:off x="8358491" y="3205103"/>
              <a:ext cx="568792" cy="1385360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  <a:gd name="connsiteX0" fmla="*/ 0 w 735759"/>
                <a:gd name="connsiteY0" fmla="*/ 421822 h 1280585"/>
                <a:gd name="connsiteX1" fmla="*/ 432611 w 735759"/>
                <a:gd name="connsiteY1" fmla="*/ 0 h 1280585"/>
                <a:gd name="connsiteX2" fmla="*/ 735759 w 735759"/>
                <a:gd name="connsiteY2" fmla="*/ 569626 h 1280585"/>
                <a:gd name="connsiteX3" fmla="*/ 17221 w 735759"/>
                <a:gd name="connsiteY3" fmla="*/ 1280585 h 1280585"/>
                <a:gd name="connsiteX4" fmla="*/ 0 w 735759"/>
                <a:gd name="connsiteY4" fmla="*/ 421822 h 1280585"/>
                <a:gd name="connsiteX0" fmla="*/ 0 w 432955"/>
                <a:gd name="connsiteY0" fmla="*/ 421822 h 1280585"/>
                <a:gd name="connsiteX1" fmla="*/ 432611 w 432955"/>
                <a:gd name="connsiteY1" fmla="*/ 0 h 1280585"/>
                <a:gd name="connsiteX2" fmla="*/ 428433 w 432955"/>
                <a:gd name="connsiteY2" fmla="*/ 831564 h 1280585"/>
                <a:gd name="connsiteX3" fmla="*/ 17221 w 432955"/>
                <a:gd name="connsiteY3" fmla="*/ 1280585 h 1280585"/>
                <a:gd name="connsiteX4" fmla="*/ 0 w 432955"/>
                <a:gd name="connsiteY4" fmla="*/ 421822 h 1280585"/>
                <a:gd name="connsiteX0" fmla="*/ 0 w 432747"/>
                <a:gd name="connsiteY0" fmla="*/ 421822 h 1280585"/>
                <a:gd name="connsiteX1" fmla="*/ 432611 w 432747"/>
                <a:gd name="connsiteY1" fmla="*/ 0 h 1280585"/>
                <a:gd name="connsiteX2" fmla="*/ 413561 w 432747"/>
                <a:gd name="connsiteY2" fmla="*/ 874427 h 1280585"/>
                <a:gd name="connsiteX3" fmla="*/ 17221 w 432747"/>
                <a:gd name="connsiteY3" fmla="*/ 1280585 h 1280585"/>
                <a:gd name="connsiteX4" fmla="*/ 0 w 432747"/>
                <a:gd name="connsiteY4" fmla="*/ 421822 h 1280585"/>
                <a:gd name="connsiteX0" fmla="*/ 0 w 418083"/>
                <a:gd name="connsiteY0" fmla="*/ 412297 h 1271060"/>
                <a:gd name="connsiteX1" fmla="*/ 417739 w 418083"/>
                <a:gd name="connsiteY1" fmla="*/ 0 h 1271060"/>
                <a:gd name="connsiteX2" fmla="*/ 413561 w 418083"/>
                <a:gd name="connsiteY2" fmla="*/ 864902 h 1271060"/>
                <a:gd name="connsiteX3" fmla="*/ 17221 w 418083"/>
                <a:gd name="connsiteY3" fmla="*/ 1271060 h 1271060"/>
                <a:gd name="connsiteX4" fmla="*/ 0 w 418083"/>
                <a:gd name="connsiteY4" fmla="*/ 412297 h 1271060"/>
                <a:gd name="connsiteX0" fmla="*/ 0 w 413126"/>
                <a:gd name="connsiteY0" fmla="*/ 450397 h 1271060"/>
                <a:gd name="connsiteX1" fmla="*/ 412782 w 413126"/>
                <a:gd name="connsiteY1" fmla="*/ 0 h 1271060"/>
                <a:gd name="connsiteX2" fmla="*/ 408604 w 413126"/>
                <a:gd name="connsiteY2" fmla="*/ 864902 h 1271060"/>
                <a:gd name="connsiteX3" fmla="*/ 12264 w 413126"/>
                <a:gd name="connsiteY3" fmla="*/ 1271060 h 1271060"/>
                <a:gd name="connsiteX4" fmla="*/ 0 w 413126"/>
                <a:gd name="connsiteY4" fmla="*/ 450397 h 1271060"/>
                <a:gd name="connsiteX0" fmla="*/ 0 w 586291"/>
                <a:gd name="connsiteY0" fmla="*/ 564697 h 1385360"/>
                <a:gd name="connsiteX1" fmla="*/ 586273 w 586291"/>
                <a:gd name="connsiteY1" fmla="*/ 0 h 1385360"/>
                <a:gd name="connsiteX2" fmla="*/ 408604 w 586291"/>
                <a:gd name="connsiteY2" fmla="*/ 979202 h 1385360"/>
                <a:gd name="connsiteX3" fmla="*/ 12264 w 586291"/>
                <a:gd name="connsiteY3" fmla="*/ 1385360 h 1385360"/>
                <a:gd name="connsiteX4" fmla="*/ 0 w 586291"/>
                <a:gd name="connsiteY4" fmla="*/ 564697 h 1385360"/>
                <a:gd name="connsiteX0" fmla="*/ 0 w 592008"/>
                <a:gd name="connsiteY0" fmla="*/ 564697 h 1385360"/>
                <a:gd name="connsiteX1" fmla="*/ 586273 w 592008"/>
                <a:gd name="connsiteY1" fmla="*/ 0 h 1385360"/>
                <a:gd name="connsiteX2" fmla="*/ 592008 w 592008"/>
                <a:gd name="connsiteY2" fmla="*/ 802990 h 1385360"/>
                <a:gd name="connsiteX3" fmla="*/ 12264 w 592008"/>
                <a:gd name="connsiteY3" fmla="*/ 1385360 h 1385360"/>
                <a:gd name="connsiteX4" fmla="*/ 0 w 592008"/>
                <a:gd name="connsiteY4" fmla="*/ 564697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008" h="1385360">
                  <a:moveTo>
                    <a:pt x="0" y="564697"/>
                  </a:moveTo>
                  <a:lnTo>
                    <a:pt x="586273" y="0"/>
                  </a:lnTo>
                  <a:cubicBezTo>
                    <a:pt x="588390" y="250986"/>
                    <a:pt x="589891" y="552004"/>
                    <a:pt x="592008" y="802990"/>
                  </a:cubicBezTo>
                  <a:lnTo>
                    <a:pt x="12264" y="1385360"/>
                  </a:lnTo>
                  <a:cubicBezTo>
                    <a:pt x="10028" y="1183296"/>
                    <a:pt x="2236" y="766761"/>
                    <a:pt x="0" y="56469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Прямоугольник 143"/>
            <p:cNvSpPr/>
            <p:nvPr/>
          </p:nvSpPr>
          <p:spPr>
            <a:xfrm>
              <a:off x="7405041" y="3785253"/>
              <a:ext cx="926605" cy="864644"/>
            </a:xfrm>
            <a:prstGeom prst="rect">
              <a:avLst/>
            </a:pr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6374557" y="4649896"/>
              <a:ext cx="1000280" cy="889217"/>
            </a:xfrm>
            <a:prstGeom prst="rect">
              <a:avLst/>
            </a:pr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6" name="Прямая соединительная линия 95"/>
            <p:cNvCxnSpPr/>
            <p:nvPr/>
          </p:nvCxnSpPr>
          <p:spPr>
            <a:xfrm>
              <a:off x="6372688" y="3776684"/>
              <a:ext cx="19807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/>
          </p:nvCxnSpPr>
          <p:spPr>
            <a:xfrm>
              <a:off x="6363162" y="5554799"/>
              <a:ext cx="19807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/>
          </p:nvCxnSpPr>
          <p:spPr>
            <a:xfrm flipV="1">
              <a:off x="6372688" y="3767159"/>
              <a:ext cx="0" cy="17876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/>
          </p:nvCxnSpPr>
          <p:spPr>
            <a:xfrm flipV="1">
              <a:off x="8343899" y="3751742"/>
              <a:ext cx="0" cy="18367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/>
          </p:nvCxnSpPr>
          <p:spPr>
            <a:xfrm>
              <a:off x="7374837" y="2693102"/>
              <a:ext cx="19451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/>
          </p:nvCxnSpPr>
          <p:spPr>
            <a:xfrm flipV="1">
              <a:off x="9334267" y="2678917"/>
              <a:ext cx="0" cy="18367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/>
            <p:cNvCxnSpPr/>
            <p:nvPr/>
          </p:nvCxnSpPr>
          <p:spPr>
            <a:xfrm flipV="1">
              <a:off x="8353425" y="4502913"/>
              <a:ext cx="980842" cy="1039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 flipV="1">
              <a:off x="8337361" y="2737360"/>
              <a:ext cx="980842" cy="1039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 flipV="1">
              <a:off x="6362700" y="2706196"/>
              <a:ext cx="1026426" cy="10876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/>
            <p:cNvCxnSpPr/>
            <p:nvPr/>
          </p:nvCxnSpPr>
          <p:spPr>
            <a:xfrm>
              <a:off x="6970025" y="3143795"/>
              <a:ext cx="19596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/>
            <p:cNvCxnSpPr/>
            <p:nvPr/>
          </p:nvCxnSpPr>
          <p:spPr>
            <a:xfrm>
              <a:off x="6372688" y="4641328"/>
              <a:ext cx="19596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/>
            <p:cNvCxnSpPr/>
            <p:nvPr/>
          </p:nvCxnSpPr>
          <p:spPr>
            <a:xfrm>
              <a:off x="8929688" y="3159969"/>
              <a:ext cx="0" cy="1795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/>
            <p:cNvCxnSpPr/>
            <p:nvPr/>
          </p:nvCxnSpPr>
          <p:spPr>
            <a:xfrm>
              <a:off x="7393889" y="3767159"/>
              <a:ext cx="0" cy="1795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единительная линия 126"/>
            <p:cNvCxnSpPr/>
            <p:nvPr/>
          </p:nvCxnSpPr>
          <p:spPr>
            <a:xfrm flipV="1">
              <a:off x="8332235" y="3581395"/>
              <a:ext cx="1005974" cy="1065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28"/>
            <p:cNvCxnSpPr/>
            <p:nvPr/>
          </p:nvCxnSpPr>
          <p:spPr>
            <a:xfrm flipV="1">
              <a:off x="7380198" y="2715500"/>
              <a:ext cx="1005974" cy="1065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Группа 152"/>
          <p:cNvGrpSpPr/>
          <p:nvPr/>
        </p:nvGrpSpPr>
        <p:grpSpPr>
          <a:xfrm>
            <a:off x="3696758" y="6097107"/>
            <a:ext cx="434247" cy="518484"/>
            <a:chOff x="7023828" y="3726978"/>
            <a:chExt cx="434247" cy="518484"/>
          </a:xfrm>
        </p:grpSpPr>
        <p:sp>
          <p:nvSpPr>
            <p:cNvPr id="148" name="Овал 147"/>
            <p:cNvSpPr/>
            <p:nvPr/>
          </p:nvSpPr>
          <p:spPr>
            <a:xfrm>
              <a:off x="7023828" y="3811215"/>
              <a:ext cx="434247" cy="434247"/>
            </a:xfrm>
            <a:prstGeom prst="ellipse">
              <a:avLst/>
            </a:prstGeom>
            <a:noFill/>
            <a:ln w="57150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7119074" y="3726978"/>
              <a:ext cx="243752" cy="17827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1" name="Прямая соединительная линия 150"/>
            <p:cNvCxnSpPr/>
            <p:nvPr/>
          </p:nvCxnSpPr>
          <p:spPr>
            <a:xfrm>
              <a:off x="7243331" y="3767159"/>
              <a:ext cx="0" cy="178272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8" name="Рисунок 157"/>
          <p:cNvPicPr>
            <a:picLocks noChangeAspect="1"/>
          </p:cNvPicPr>
          <p:nvPr/>
        </p:nvPicPr>
        <p:blipFill rotWithShape="1">
          <a:blip r:embed="rId5">
            <a:extLst/>
          </a:blip>
          <a:srcRect l="12085" t="48276" r="44658" b="13469"/>
          <a:stretch/>
        </p:blipFill>
        <p:spPr>
          <a:xfrm>
            <a:off x="3534855" y="4138357"/>
            <a:ext cx="814255" cy="515436"/>
          </a:xfrm>
          <a:prstGeom prst="rect">
            <a:avLst/>
          </a:prstGeom>
        </p:spPr>
      </p:pic>
      <p:grpSp>
        <p:nvGrpSpPr>
          <p:cNvPr id="170" name="Группа 169"/>
          <p:cNvGrpSpPr/>
          <p:nvPr/>
        </p:nvGrpSpPr>
        <p:grpSpPr>
          <a:xfrm>
            <a:off x="3548227" y="2109754"/>
            <a:ext cx="715041" cy="740691"/>
            <a:chOff x="6231021" y="3170338"/>
            <a:chExt cx="2137477" cy="2214152"/>
          </a:xfrm>
        </p:grpSpPr>
        <p:sp>
          <p:nvSpPr>
            <p:cNvPr id="165" name="Полилиния 164"/>
            <p:cNvSpPr/>
            <p:nvPr/>
          </p:nvSpPr>
          <p:spPr>
            <a:xfrm>
              <a:off x="6486525" y="3400425"/>
              <a:ext cx="1619250" cy="1704975"/>
            </a:xfrm>
            <a:custGeom>
              <a:avLst/>
              <a:gdLst>
                <a:gd name="connsiteX0" fmla="*/ 923925 w 1619250"/>
                <a:gd name="connsiteY0" fmla="*/ 0 h 1704975"/>
                <a:gd name="connsiteX1" fmla="*/ 0 w 1619250"/>
                <a:gd name="connsiteY1" fmla="*/ 1266825 h 1704975"/>
                <a:gd name="connsiteX2" fmla="*/ 1619250 w 1619250"/>
                <a:gd name="connsiteY2" fmla="*/ 1704975 h 1704975"/>
                <a:gd name="connsiteX3" fmla="*/ 1590675 w 1619250"/>
                <a:gd name="connsiteY3" fmla="*/ 638175 h 1704975"/>
                <a:gd name="connsiteX4" fmla="*/ 1590675 w 1619250"/>
                <a:gd name="connsiteY4" fmla="*/ 638175 h 1704975"/>
                <a:gd name="connsiteX5" fmla="*/ 1600200 w 1619250"/>
                <a:gd name="connsiteY5" fmla="*/ 64770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0" h="1704975">
                  <a:moveTo>
                    <a:pt x="923925" y="0"/>
                  </a:moveTo>
                  <a:lnTo>
                    <a:pt x="0" y="1266825"/>
                  </a:lnTo>
                  <a:lnTo>
                    <a:pt x="1619250" y="1704975"/>
                  </a:lnTo>
                  <a:lnTo>
                    <a:pt x="1590675" y="638175"/>
                  </a:lnTo>
                  <a:lnTo>
                    <a:pt x="1590675" y="638175"/>
                  </a:lnTo>
                  <a:lnTo>
                    <a:pt x="1600200" y="647700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6" name="Овал 165"/>
            <p:cNvSpPr/>
            <p:nvPr/>
          </p:nvSpPr>
          <p:spPr>
            <a:xfrm>
              <a:off x="7159231" y="3170338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7" name="Овал 166"/>
            <p:cNvSpPr/>
            <p:nvPr/>
          </p:nvSpPr>
          <p:spPr>
            <a:xfrm>
              <a:off x="6231021" y="4379461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8" name="Овал 167"/>
            <p:cNvSpPr/>
            <p:nvPr/>
          </p:nvSpPr>
          <p:spPr>
            <a:xfrm>
              <a:off x="7818370" y="4846415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9" name="Овал 168"/>
            <p:cNvSpPr/>
            <p:nvPr/>
          </p:nvSpPr>
          <p:spPr>
            <a:xfrm>
              <a:off x="7830423" y="3784954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4" name="Группа 193"/>
          <p:cNvGrpSpPr/>
          <p:nvPr/>
        </p:nvGrpSpPr>
        <p:grpSpPr>
          <a:xfrm>
            <a:off x="5576268" y="3232346"/>
            <a:ext cx="5924389" cy="3344538"/>
            <a:chOff x="5707986" y="2668863"/>
            <a:chExt cx="4030739" cy="2275502"/>
          </a:xfrm>
        </p:grpSpPr>
        <p:pic>
          <p:nvPicPr>
            <p:cNvPr id="180" name="Рисунок 17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9" b="89929" l="9979" r="97209"/>
                      </a14:imgEffect>
                    </a14:imgLayer>
                  </a14:imgProps>
                </a:ext>
              </a:extLst>
            </a:blip>
            <a:srcRect l="11400" t="11255" r="5220" b="19754"/>
            <a:stretch/>
          </p:blipFill>
          <p:spPr>
            <a:xfrm>
              <a:off x="5729750" y="2668863"/>
              <a:ext cx="4008975" cy="2275502"/>
            </a:xfrm>
            <a:prstGeom prst="rect">
              <a:avLst/>
            </a:prstGeom>
          </p:spPr>
        </p:pic>
        <p:pic>
          <p:nvPicPr>
            <p:cNvPr id="181" name="Рисунок 18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5143" y1="57681" x2="15143" y2="57681"/>
                          <a14:backgroundMark x1="29170" y1="48118" x2="29170" y2="48118"/>
                          <a14:backgroundMark x1="55967" y1="64191" x2="55967" y2="64191"/>
                          <a14:backgroundMark x1="54013" y1="68260" x2="54013" y2="68260"/>
                        </a14:backgroundRemoval>
                      </a14:imgEffect>
                    </a14:imgLayer>
                  </a14:imgProps>
                </a:ext>
              </a:extLst>
            </a:blip>
            <a:srcRect l="10889" t="35952" r="41785" b="19398"/>
            <a:stretch/>
          </p:blipFill>
          <p:spPr>
            <a:xfrm>
              <a:off x="5707986" y="2761800"/>
              <a:ext cx="2206171" cy="1427814"/>
            </a:xfrm>
            <a:prstGeom prst="rect">
              <a:avLst/>
            </a:prstGeom>
          </p:spPr>
        </p:pic>
        <p:cxnSp>
          <p:nvCxnSpPr>
            <p:cNvPr id="182" name="Прямая соединительная линия 181"/>
            <p:cNvCxnSpPr/>
            <p:nvPr/>
          </p:nvCxnSpPr>
          <p:spPr>
            <a:xfrm>
              <a:off x="5745223" y="3509031"/>
              <a:ext cx="0" cy="1150330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Прямая соединительная линия 184"/>
            <p:cNvCxnSpPr/>
            <p:nvPr/>
          </p:nvCxnSpPr>
          <p:spPr>
            <a:xfrm>
              <a:off x="6078692" y="3767158"/>
              <a:ext cx="0" cy="1091719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Прямая соединительная линия 186"/>
            <p:cNvCxnSpPr/>
            <p:nvPr/>
          </p:nvCxnSpPr>
          <p:spPr>
            <a:xfrm>
              <a:off x="6458938" y="3933744"/>
              <a:ext cx="0" cy="1007467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Прямая соединительная линия 188"/>
            <p:cNvCxnSpPr/>
            <p:nvPr/>
          </p:nvCxnSpPr>
          <p:spPr>
            <a:xfrm>
              <a:off x="7554407" y="3933744"/>
              <a:ext cx="0" cy="1007467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Прямая соединительная линия 190"/>
            <p:cNvCxnSpPr/>
            <p:nvPr/>
          </p:nvCxnSpPr>
          <p:spPr>
            <a:xfrm>
              <a:off x="7877945" y="3651976"/>
              <a:ext cx="0" cy="1150330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4666181" y="1765728"/>
            <a:ext cx="72183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Для чего?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Проверка гипотез на части модели с более быстрым расчетом</a:t>
            </a:r>
            <a:endParaRPr lang="en-US" sz="16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Возможность разделить части по пользователям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Упрощение анализа данных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Снижение нагрузки на ПК</a:t>
            </a:r>
            <a:endParaRPr lang="ru-RU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6" name="Прямоугольник 195"/>
          <p:cNvSpPr/>
          <p:nvPr/>
        </p:nvSpPr>
        <p:spPr>
          <a:xfrm>
            <a:off x="209217" y="1753707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Задачи в </a:t>
            </a:r>
            <a:r>
              <a:rPr lang="en-US" sz="1600" dirty="0" smtClean="0">
                <a:latin typeface="Montserrat" pitchFamily="2" charset="-52"/>
                <a:cs typeface="Arial" panose="020B0604020202020204" pitchFamily="34" charset="0"/>
              </a:rPr>
              <a:t>WORKFLOW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Диаграмма 20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131065"/>
              </p:ext>
            </p:extLst>
          </p:nvPr>
        </p:nvGraphicFramePr>
        <p:xfrm>
          <a:off x="8311135" y="3116864"/>
          <a:ext cx="3698504" cy="3350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7" name="Прямоугольник 196"/>
          <p:cNvSpPr/>
          <p:nvPr/>
        </p:nvSpPr>
        <p:spPr>
          <a:xfrm>
            <a:off x="-160130" y="2416809"/>
            <a:ext cx="627664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900" b="1" dirty="0" smtClean="0">
                <a:solidFill>
                  <a:srgbClr val="DDDDDD"/>
                </a:solidFill>
                <a:latin typeface="Montserrat" pitchFamily="2" charset="-52"/>
                <a:cs typeface="Arial" panose="020B0604020202020204" pitchFamily="34" charset="0"/>
              </a:rPr>
              <a:t>БД</a:t>
            </a:r>
            <a:endParaRPr lang="ru-RU" sz="19900" dirty="0">
              <a:solidFill>
                <a:srgbClr val="DDDDDD"/>
              </a:solidFill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9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493044" y="1697362"/>
            <a:ext cx="3017124" cy="17806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91726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ru-RU" sz="1400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подгрузки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исторической информации из корпоративных баз данных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Актуализация модели за 2 минуты, внедрение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верификации информации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94" name="Рисунок 93"/>
          <p:cNvPicPr>
            <a:picLocks noChangeAspect="1"/>
          </p:cNvPicPr>
          <p:nvPr/>
        </p:nvPicPr>
        <p:blipFill rotWithShape="1">
          <a:blip r:embed="rId6"/>
          <a:srcRect l="14678" t="1" b="63133"/>
          <a:stretch/>
        </p:blipFill>
        <p:spPr>
          <a:xfrm>
            <a:off x="4504679" y="1725437"/>
            <a:ext cx="2418995" cy="16640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4" name="Прямоугольник 123"/>
          <p:cNvSpPr/>
          <p:nvPr/>
        </p:nvSpPr>
        <p:spPr>
          <a:xfrm>
            <a:off x="4497199" y="3743743"/>
            <a:ext cx="3060594" cy="27853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Дополнительные функции: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Выбор файлов для загрузки пользовательским </a:t>
            </a: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диалогом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Вывод недостающих скважин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Выбор даты обновления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Обработка и отбраковка данных на моменте загрузки данных 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Сглаживание показателей </a:t>
            </a:r>
            <a:endParaRPr lang="ru-RU" sz="15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6" name="Прямоугольник 135"/>
          <p:cNvSpPr/>
          <p:nvPr/>
        </p:nvSpPr>
        <p:spPr>
          <a:xfrm>
            <a:off x="10893552" y="3786871"/>
            <a:ext cx="729732" cy="235082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9713976" y="4924967"/>
            <a:ext cx="1909308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  <a:cs typeface="Arial" panose="020B0604020202020204" pitchFamily="34" charset="0"/>
              </a:rPr>
              <a:t>ДОГРУЖЕННЫЕ ДАННЫЕ</a:t>
            </a:r>
          </a:p>
        </p:txBody>
      </p:sp>
      <p:sp>
        <p:nvSpPr>
          <p:cNvPr id="138" name="Стрелка вправо 137"/>
          <p:cNvSpPr/>
          <p:nvPr/>
        </p:nvSpPr>
        <p:spPr>
          <a:xfrm>
            <a:off x="3653326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371144" y="1716752"/>
            <a:ext cx="3128595" cy="4855498"/>
            <a:chOff x="461581" y="1716752"/>
            <a:chExt cx="3128595" cy="4855498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480798" y="1716752"/>
              <a:ext cx="3068804" cy="4855498"/>
              <a:chOff x="480798" y="1716752"/>
              <a:chExt cx="3068804" cy="4855498"/>
            </a:xfrm>
          </p:grpSpPr>
          <p:grpSp>
            <p:nvGrpSpPr>
              <p:cNvPr id="175" name="Группа 174"/>
              <p:cNvGrpSpPr/>
              <p:nvPr/>
            </p:nvGrpSpPr>
            <p:grpSpPr>
              <a:xfrm>
                <a:off x="480798" y="5172138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6" name="Овал 175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7" name="Овал 176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8" name="Прямая соединительная линия 177"/>
                <p:cNvCxnSpPr>
                  <a:stCxn id="177" idx="2"/>
                  <a:endCxn id="176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Прямая соединительная линия 178"/>
                <p:cNvCxnSpPr>
                  <a:stCxn id="177" idx="6"/>
                  <a:endCxn id="176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Группа 163"/>
              <p:cNvGrpSpPr/>
              <p:nvPr/>
            </p:nvGrpSpPr>
            <p:grpSpPr>
              <a:xfrm>
                <a:off x="480798" y="402034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1" name="Овал 170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2" name="Овал 17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3" name="Прямая соединительная линия 172"/>
                <p:cNvCxnSpPr>
                  <a:stCxn id="172" idx="2"/>
                  <a:endCxn id="171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Прямая соединительная линия 173"/>
                <p:cNvCxnSpPr>
                  <a:stCxn id="172" idx="6"/>
                  <a:endCxn id="171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Группа 151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54" name="Овал 153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5" name="Овал 154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56" name="Прямая соединительная линия 155"/>
                <p:cNvCxnSpPr>
                  <a:stCxn id="155" idx="2"/>
                  <a:endCxn id="154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Прямая соединительная линия 156"/>
                <p:cNvCxnSpPr>
                  <a:stCxn id="155" idx="6"/>
                  <a:endCxn id="154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Группа 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47" name="Овал 146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" name="Овал 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7" name="Прямая соединительная линия 6"/>
                <p:cNvCxnSpPr>
                  <a:stCxn id="2" idx="2"/>
                  <a:endCxn id="147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Прямая соединительная линия 149"/>
                <p:cNvCxnSpPr>
                  <a:stCxn id="2" idx="6"/>
                  <a:endCxn id="147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Полилиния 11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3" name="Полилиния 182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4" name="Полилиния 183"/>
              <p:cNvSpPr/>
              <p:nvPr/>
            </p:nvSpPr>
            <p:spPr>
              <a:xfrm>
                <a:off x="508507" y="4609388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6" name="Полилиния 185"/>
              <p:cNvSpPr/>
              <p:nvPr/>
            </p:nvSpPr>
            <p:spPr>
              <a:xfrm>
                <a:off x="502157" y="5759173"/>
                <a:ext cx="299720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88" name="Прямоугольник 187"/>
            <p:cNvSpPr/>
            <p:nvPr/>
          </p:nvSpPr>
          <p:spPr>
            <a:xfrm>
              <a:off x="664754" y="228272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ДОБЫЧА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0" name="Прямоугольник 189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ЗАКАЧКА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2" name="Прямоугольник 191"/>
            <p:cNvSpPr/>
            <p:nvPr/>
          </p:nvSpPr>
          <p:spPr>
            <a:xfrm>
              <a:off x="744823" y="462700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ДАВЛЕНИЕ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3" name="Прямоугольник 192"/>
            <p:cNvSpPr/>
            <p:nvPr/>
          </p:nvSpPr>
          <p:spPr>
            <a:xfrm>
              <a:off x="461581" y="5552659"/>
              <a:ext cx="3128595" cy="813077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2139362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ПЕРФОРАЦИИ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5788389" y="1730053"/>
            <a:ext cx="1790356" cy="523220"/>
            <a:chOff x="6767449" y="1850078"/>
            <a:chExt cx="1790356" cy="523220"/>
          </a:xfrm>
        </p:grpSpPr>
        <p:sp>
          <p:nvSpPr>
            <p:cNvPr id="198" name="Прямоугольник 197"/>
            <p:cNvSpPr/>
            <p:nvPr/>
          </p:nvSpPr>
          <p:spPr>
            <a:xfrm>
              <a:off x="6821232" y="1886227"/>
              <a:ext cx="1627208" cy="468204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767449" y="1850078"/>
              <a:ext cx="1790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latin typeface="Montserrat" pitchFamily="2" charset="-52"/>
                </a:rPr>
                <a:t>Выбор файлов </a:t>
              </a:r>
            </a:p>
            <a:p>
              <a:r>
                <a:rPr lang="ru-RU" sz="1400" dirty="0" smtClean="0">
                  <a:latin typeface="Montserrat" pitchFamily="2" charset="-52"/>
                </a:rPr>
                <a:t>для загрузки</a:t>
              </a:r>
              <a:endParaRPr lang="ru-RU" sz="1400" dirty="0">
                <a:latin typeface="Montserrat" pitchFamily="2" charset="-52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773118" y="2309833"/>
            <a:ext cx="1790356" cy="738664"/>
            <a:chOff x="6752178" y="2429858"/>
            <a:chExt cx="1790356" cy="738664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6821232" y="2446634"/>
              <a:ext cx="1627443" cy="506373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752178" y="2429858"/>
              <a:ext cx="17903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latin typeface="Montserrat" pitchFamily="2" charset="-52"/>
                </a:rPr>
                <a:t>Перевод в </a:t>
              </a:r>
            </a:p>
            <a:p>
              <a:r>
                <a:rPr lang="ru-RU" sz="1400" dirty="0" smtClean="0">
                  <a:latin typeface="Montserrat" pitchFamily="2" charset="-52"/>
                </a:rPr>
                <a:t>табличный формат</a:t>
              </a:r>
              <a:endParaRPr lang="ru-RU" sz="1400" dirty="0">
                <a:latin typeface="Montserrat" pitchFamily="2" charset="-52"/>
              </a:endParaRPr>
            </a:p>
          </p:txBody>
        </p:sp>
      </p:grpSp>
      <p:sp>
        <p:nvSpPr>
          <p:cNvPr id="199" name="Стрелка вниз 198"/>
          <p:cNvSpPr/>
          <p:nvPr/>
        </p:nvSpPr>
        <p:spPr>
          <a:xfrm>
            <a:off x="7255354" y="217203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5788389" y="2748391"/>
            <a:ext cx="1790356" cy="880361"/>
            <a:chOff x="6767449" y="2868416"/>
            <a:chExt cx="1790356" cy="880361"/>
          </a:xfrm>
        </p:grpSpPr>
        <p:sp>
          <p:nvSpPr>
            <p:cNvPr id="204" name="Прямоугольник 203"/>
            <p:cNvSpPr/>
            <p:nvPr/>
          </p:nvSpPr>
          <p:spPr>
            <a:xfrm>
              <a:off x="6834173" y="3266539"/>
              <a:ext cx="1623776" cy="45133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767449" y="3225557"/>
              <a:ext cx="1790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latin typeface="Montserrat" pitchFamily="2" charset="-52"/>
                </a:rPr>
                <a:t>Загрузка данных </a:t>
              </a:r>
            </a:p>
            <a:p>
              <a:r>
                <a:rPr lang="ru-RU" sz="1400" dirty="0" smtClean="0">
                  <a:latin typeface="Montserrat" pitchFamily="2" charset="-52"/>
                </a:rPr>
                <a:t>в стратегию</a:t>
              </a:r>
              <a:endParaRPr lang="ru-RU" sz="1400" dirty="0">
                <a:latin typeface="Montserrat" pitchFamily="2" charset="-52"/>
              </a:endParaRPr>
            </a:p>
          </p:txBody>
        </p:sp>
        <p:sp>
          <p:nvSpPr>
            <p:cNvPr id="205" name="Стрелка вниз 204"/>
            <p:cNvSpPr/>
            <p:nvPr/>
          </p:nvSpPr>
          <p:spPr>
            <a:xfrm>
              <a:off x="8236380" y="2868416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9" name="Прямоугольник 208"/>
          <p:cNvSpPr/>
          <p:nvPr/>
        </p:nvSpPr>
        <p:spPr>
          <a:xfrm>
            <a:off x="8309360" y="1671997"/>
            <a:ext cx="3700279" cy="1400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Таким образом получаем: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Сформированную историю по скважинам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Возможность оценить показатели без инициализации проекта</a:t>
            </a:r>
            <a:endParaRPr lang="ru-RU" sz="15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309360" y="3116864"/>
            <a:ext cx="3700279" cy="3350677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Стрелка вправо 210"/>
          <p:cNvSpPr/>
          <p:nvPr/>
        </p:nvSpPr>
        <p:spPr>
          <a:xfrm>
            <a:off x="7794383" y="3764817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8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5526</TotalTime>
  <Words>1895</Words>
  <Application>Microsoft Office PowerPoint</Application>
  <PresentationFormat>Широкоэкранный</PresentationFormat>
  <Paragraphs>494</Paragraphs>
  <Slides>23</Slides>
  <Notes>22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4" baseType="lpstr">
      <vt:lpstr>Arial</vt:lpstr>
      <vt:lpstr>Bahnschrift SemiCondensed</vt:lpstr>
      <vt:lpstr>Calibri</vt:lpstr>
      <vt:lpstr>Calibri Light</vt:lpstr>
      <vt:lpstr>Gotham Pro</vt:lpstr>
      <vt:lpstr>Montserrat</vt:lpstr>
      <vt:lpstr>Montserrat ExtraBold</vt:lpstr>
      <vt:lpstr>Roboto Light</vt:lpstr>
      <vt:lpstr>Suisse Int'l Medium</vt:lpstr>
      <vt:lpstr>Tahoma</vt:lpstr>
      <vt:lpstr>Тема Office</vt:lpstr>
      <vt:lpstr>Расширение возможностей по анализу разработки и результатов моделирования с использованием WORKFLOW в дизайнере моделей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Расширение возможностей по анализу_ разработки и результатов__ моделирования с использованием___ WORKFLOW в дизайнере моделей____</vt:lpstr>
      <vt:lpstr>СПАСИБО ЗА ВНИМАНИЕ</vt:lpstr>
      <vt:lpstr>СПАСИБО ЗА ВНИМАНИЕ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РЕГИОНАЛЬНАЯ КОНФЕРЕНЦИЯ ТРУДОВЫХ КОЛЛЕКТИВОВ ГРУППЫ «ТАТНЕФТЬ»</dc:title>
  <dc:creator>Мария Степанова</dc:creator>
  <cp:lastModifiedBy>albert vafin</cp:lastModifiedBy>
  <cp:revision>206</cp:revision>
  <dcterms:created xsi:type="dcterms:W3CDTF">2023-04-24T06:50:16Z</dcterms:created>
  <dcterms:modified xsi:type="dcterms:W3CDTF">2024-04-22T13:01:04Z</dcterms:modified>
</cp:coreProperties>
</file>